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35"/>
  </p:notesMasterIdLst>
  <p:handoutMasterIdLst>
    <p:handoutMasterId r:id="rId36"/>
  </p:handoutMasterIdLst>
  <p:sldIdLst>
    <p:sldId id="951" r:id="rId2"/>
    <p:sldId id="1193" r:id="rId3"/>
    <p:sldId id="1136" r:id="rId4"/>
    <p:sldId id="1157" r:id="rId5"/>
    <p:sldId id="1137" r:id="rId6"/>
    <p:sldId id="1165" r:id="rId7"/>
    <p:sldId id="1161" r:id="rId8"/>
    <p:sldId id="1166" r:id="rId9"/>
    <p:sldId id="1167" r:id="rId10"/>
    <p:sldId id="1194" r:id="rId11"/>
    <p:sldId id="1195" r:id="rId12"/>
    <p:sldId id="1196" r:id="rId13"/>
    <p:sldId id="1189" r:id="rId14"/>
    <p:sldId id="1190" r:id="rId15"/>
    <p:sldId id="1191" r:id="rId16"/>
    <p:sldId id="1168" r:id="rId17"/>
    <p:sldId id="1184" r:id="rId18"/>
    <p:sldId id="1185" r:id="rId19"/>
    <p:sldId id="1186" r:id="rId20"/>
    <p:sldId id="1172" r:id="rId21"/>
    <p:sldId id="1175" r:id="rId22"/>
    <p:sldId id="1187" r:id="rId23"/>
    <p:sldId id="1188" r:id="rId24"/>
    <p:sldId id="1176" r:id="rId25"/>
    <p:sldId id="1177" r:id="rId26"/>
    <p:sldId id="1178" r:id="rId27"/>
    <p:sldId id="1179" r:id="rId28"/>
    <p:sldId id="1180" r:id="rId29"/>
    <p:sldId id="1197" r:id="rId30"/>
    <p:sldId id="1162" r:id="rId31"/>
    <p:sldId id="1152" r:id="rId32"/>
    <p:sldId id="1093" r:id="rId33"/>
    <p:sldId id="1192" r:id="rId34"/>
  </p:sldIdLst>
  <p:sldSz cx="9906000" cy="6858000" type="A4"/>
  <p:notesSz cx="7099300" cy="10234613"/>
  <p:defaultTextStyle>
    <a:defPPr>
      <a:defRPr lang="en-US"/>
    </a:defPPr>
    <a:lvl1pPr algn="l" rtl="0" fontAlgn="base">
      <a:spcBef>
        <a:spcPct val="0"/>
      </a:spcBef>
      <a:spcAft>
        <a:spcPct val="0"/>
      </a:spcAft>
      <a:defRPr sz="32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Calibri" pitchFamily="34" charset="0"/>
        <a:ea typeface="+mn-ea"/>
        <a:cs typeface="Arial" pitchFamily="34" charset="0"/>
      </a:defRPr>
    </a:lvl5pPr>
    <a:lvl6pPr marL="2286000" algn="l" defTabSz="914400" rtl="0" eaLnBrk="1" latinLnBrk="0" hangingPunct="1">
      <a:defRPr sz="3200" kern="1200">
        <a:solidFill>
          <a:schemeClr val="tx1"/>
        </a:solidFill>
        <a:latin typeface="Calibri" pitchFamily="34" charset="0"/>
        <a:ea typeface="+mn-ea"/>
        <a:cs typeface="Arial" pitchFamily="34" charset="0"/>
      </a:defRPr>
    </a:lvl6pPr>
    <a:lvl7pPr marL="2743200" algn="l" defTabSz="914400" rtl="0" eaLnBrk="1" latinLnBrk="0" hangingPunct="1">
      <a:defRPr sz="3200" kern="1200">
        <a:solidFill>
          <a:schemeClr val="tx1"/>
        </a:solidFill>
        <a:latin typeface="Calibri" pitchFamily="34" charset="0"/>
        <a:ea typeface="+mn-ea"/>
        <a:cs typeface="Arial" pitchFamily="34" charset="0"/>
      </a:defRPr>
    </a:lvl7pPr>
    <a:lvl8pPr marL="3200400" algn="l" defTabSz="914400" rtl="0" eaLnBrk="1" latinLnBrk="0" hangingPunct="1">
      <a:defRPr sz="3200" kern="1200">
        <a:solidFill>
          <a:schemeClr val="tx1"/>
        </a:solidFill>
        <a:latin typeface="Calibri" pitchFamily="34" charset="0"/>
        <a:ea typeface="+mn-ea"/>
        <a:cs typeface="Arial" pitchFamily="34" charset="0"/>
      </a:defRPr>
    </a:lvl8pPr>
    <a:lvl9pPr marL="3657600" algn="l" defTabSz="914400" rtl="0" eaLnBrk="1" latinLnBrk="0" hangingPunct="1">
      <a:defRPr sz="3200"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onomia Tor Vergata" initials="ETV" lastIdx="7" clrIdx="0"/>
  <p:cmAuthor id="1" name="matteo zanza" initials="mz" lastIdx="16" clrIdx="1"/>
  <p:cmAuthor id="2" name="g.piga" initials="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FF9900"/>
    <a:srgbClr val="00B0EE"/>
    <a:srgbClr val="FFFF00"/>
    <a:srgbClr val="9888DE"/>
    <a:srgbClr val="B4A697"/>
    <a:srgbClr val="FFAA00"/>
    <a:srgbClr val="0400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21" autoAdjust="0"/>
    <p:restoredTop sz="94575" autoAdjust="0"/>
  </p:normalViewPr>
  <p:slideViewPr>
    <p:cSldViewPr snapToGrid="0">
      <p:cViewPr>
        <p:scale>
          <a:sx n="86" d="100"/>
          <a:sy n="86" d="100"/>
        </p:scale>
        <p:origin x="-78" y="-18"/>
      </p:cViewPr>
      <p:guideLst>
        <p:guide orient="horz" pos="18"/>
        <p:guide orient="horz"/>
        <p:guide/>
        <p:guide pos="5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720" y="81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57525" cy="460375"/>
          </a:xfrm>
          <a:prstGeom prst="rect">
            <a:avLst/>
          </a:prstGeom>
          <a:noFill/>
          <a:ln w="9525">
            <a:noFill/>
            <a:miter lim="800000"/>
            <a:headEnd/>
            <a:tailEnd/>
          </a:ln>
          <a:effectLst/>
        </p:spPr>
        <p:txBody>
          <a:bodyPr vert="horz" wrap="square" lIns="94394" tIns="47198" rIns="94394" bIns="47198" numCol="1" anchor="t" anchorCtr="0" compatLnSpc="1">
            <a:prstTxWarp prst="textNoShape">
              <a:avLst/>
            </a:prstTxWarp>
          </a:bodyPr>
          <a:lstStyle>
            <a:lvl1pPr defTabSz="942975" eaLnBrk="0" hangingPunct="0">
              <a:defRPr kumimoji="1" sz="1200" b="1">
                <a:solidFill>
                  <a:srgbClr val="000000"/>
                </a:solidFill>
                <a:latin typeface="Arial" charset="0"/>
                <a:cs typeface="Arial" charset="0"/>
              </a:defRPr>
            </a:lvl1pPr>
          </a:lstStyle>
          <a:p>
            <a:pPr>
              <a:defRPr/>
            </a:pPr>
            <a:endParaRPr lang="en-GB"/>
          </a:p>
        </p:txBody>
      </p:sp>
      <p:sp>
        <p:nvSpPr>
          <p:cNvPr id="129027" name="Rectangle 3"/>
          <p:cNvSpPr>
            <a:spLocks noGrp="1" noChangeArrowheads="1"/>
          </p:cNvSpPr>
          <p:nvPr>
            <p:ph type="dt" sz="quarter" idx="1"/>
          </p:nvPr>
        </p:nvSpPr>
        <p:spPr bwMode="auto">
          <a:xfrm>
            <a:off x="4041775" y="0"/>
            <a:ext cx="3057525" cy="460375"/>
          </a:xfrm>
          <a:prstGeom prst="rect">
            <a:avLst/>
          </a:prstGeom>
          <a:noFill/>
          <a:ln w="9525">
            <a:noFill/>
            <a:miter lim="800000"/>
            <a:headEnd/>
            <a:tailEnd/>
          </a:ln>
          <a:effectLst/>
        </p:spPr>
        <p:txBody>
          <a:bodyPr vert="horz" wrap="square" lIns="94394" tIns="47198" rIns="94394" bIns="47198" numCol="1" anchor="t" anchorCtr="0" compatLnSpc="1">
            <a:prstTxWarp prst="textNoShape">
              <a:avLst/>
            </a:prstTxWarp>
          </a:bodyPr>
          <a:lstStyle>
            <a:lvl1pPr algn="r" defTabSz="942975" eaLnBrk="0" hangingPunct="0">
              <a:defRPr kumimoji="1" sz="1200" b="1">
                <a:solidFill>
                  <a:srgbClr val="000000"/>
                </a:solidFill>
                <a:latin typeface="Arial" charset="0"/>
                <a:cs typeface="Arial" charset="0"/>
              </a:defRPr>
            </a:lvl1pPr>
          </a:lstStyle>
          <a:p>
            <a:pPr>
              <a:defRPr/>
            </a:pPr>
            <a:endParaRPr lang="en-GB"/>
          </a:p>
        </p:txBody>
      </p:sp>
      <p:sp>
        <p:nvSpPr>
          <p:cNvPr id="129028" name="Rectangle 4"/>
          <p:cNvSpPr>
            <a:spLocks noGrp="1" noChangeArrowheads="1"/>
          </p:cNvSpPr>
          <p:nvPr>
            <p:ph type="ftr" sz="quarter" idx="2"/>
          </p:nvPr>
        </p:nvSpPr>
        <p:spPr bwMode="auto">
          <a:xfrm>
            <a:off x="0" y="9753600"/>
            <a:ext cx="3057525" cy="460375"/>
          </a:xfrm>
          <a:prstGeom prst="rect">
            <a:avLst/>
          </a:prstGeom>
          <a:noFill/>
          <a:ln w="9525">
            <a:noFill/>
            <a:miter lim="800000"/>
            <a:headEnd/>
            <a:tailEnd/>
          </a:ln>
          <a:effectLst/>
        </p:spPr>
        <p:txBody>
          <a:bodyPr vert="horz" wrap="square" lIns="94394" tIns="47198" rIns="94394" bIns="47198" numCol="1" anchor="b" anchorCtr="0" compatLnSpc="1">
            <a:prstTxWarp prst="textNoShape">
              <a:avLst/>
            </a:prstTxWarp>
          </a:bodyPr>
          <a:lstStyle>
            <a:lvl1pPr defTabSz="942975" eaLnBrk="0" hangingPunct="0">
              <a:defRPr kumimoji="1" sz="1200" b="1">
                <a:solidFill>
                  <a:srgbClr val="000000"/>
                </a:solidFill>
                <a:latin typeface="Arial" charset="0"/>
                <a:cs typeface="Arial" charset="0"/>
              </a:defRPr>
            </a:lvl1pPr>
          </a:lstStyle>
          <a:p>
            <a:pPr>
              <a:defRPr/>
            </a:pPr>
            <a:endParaRPr lang="en-GB"/>
          </a:p>
        </p:txBody>
      </p:sp>
      <p:sp>
        <p:nvSpPr>
          <p:cNvPr id="129029" name="Rectangle 5"/>
          <p:cNvSpPr>
            <a:spLocks noGrp="1" noChangeArrowheads="1"/>
          </p:cNvSpPr>
          <p:nvPr>
            <p:ph type="sldNum" sz="quarter" idx="3"/>
          </p:nvPr>
        </p:nvSpPr>
        <p:spPr bwMode="auto">
          <a:xfrm>
            <a:off x="4041775" y="9753600"/>
            <a:ext cx="3057525" cy="460375"/>
          </a:xfrm>
          <a:prstGeom prst="rect">
            <a:avLst/>
          </a:prstGeom>
          <a:noFill/>
          <a:ln w="9525">
            <a:noFill/>
            <a:miter lim="800000"/>
            <a:headEnd/>
            <a:tailEnd/>
          </a:ln>
          <a:effectLst/>
        </p:spPr>
        <p:txBody>
          <a:bodyPr vert="horz" wrap="square" lIns="94394" tIns="47198" rIns="94394" bIns="47198" numCol="1" anchor="b" anchorCtr="0" compatLnSpc="1">
            <a:prstTxWarp prst="textNoShape">
              <a:avLst/>
            </a:prstTxWarp>
          </a:bodyPr>
          <a:lstStyle>
            <a:lvl1pPr algn="r" defTabSz="942975" eaLnBrk="0" hangingPunct="0">
              <a:defRPr kumimoji="1" sz="1200" b="1">
                <a:solidFill>
                  <a:srgbClr val="000000"/>
                </a:solidFill>
                <a:latin typeface="Arial" charset="0"/>
                <a:cs typeface="Arial" charset="0"/>
              </a:defRPr>
            </a:lvl1pPr>
          </a:lstStyle>
          <a:p>
            <a:pPr>
              <a:defRPr/>
            </a:pPr>
            <a:fld id="{84021A9A-C2B4-475E-8D4C-2686A8CEC427}" type="slidenum">
              <a:rPr lang="en-GB"/>
              <a:pPr>
                <a:defRPr/>
              </a:pPr>
              <a:t>‹#›</a:t>
            </a:fld>
            <a:endParaRPr lang="en-GB"/>
          </a:p>
        </p:txBody>
      </p:sp>
    </p:spTree>
    <p:extLst>
      <p:ext uri="{BB962C8B-B14F-4D97-AF65-F5344CB8AC3E}">
        <p14:creationId xmlns:p14="http://schemas.microsoft.com/office/powerpoint/2010/main" val="1600054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4394" tIns="47198" rIns="94394" bIns="47198" numCol="1" anchor="t" anchorCtr="0" compatLnSpc="1">
            <a:prstTxWarp prst="textNoShape">
              <a:avLst/>
            </a:prstTxWarp>
          </a:bodyPr>
          <a:lstStyle>
            <a:lvl1pPr defTabSz="942975" eaLnBrk="0" hangingPunct="0">
              <a:defRPr sz="1200">
                <a:latin typeface="Arial" charset="0"/>
                <a:cs typeface="Arial" charset="0"/>
              </a:defRPr>
            </a:lvl1pPr>
          </a:lstStyle>
          <a:p>
            <a:pPr>
              <a:defRPr/>
            </a:pPr>
            <a:endParaRPr lang="en-US" altLang="de-DE"/>
          </a:p>
        </p:txBody>
      </p:sp>
      <p:sp>
        <p:nvSpPr>
          <p:cNvPr id="6147" name="Rectangle 3"/>
          <p:cNvSpPr>
            <a:spLocks noGrp="1" noChangeArrowheads="1"/>
          </p:cNvSpPr>
          <p:nvPr>
            <p:ph type="dt" idx="1"/>
          </p:nvPr>
        </p:nvSpPr>
        <p:spPr bwMode="auto">
          <a:xfrm>
            <a:off x="4022725" y="0"/>
            <a:ext cx="3076575" cy="509588"/>
          </a:xfrm>
          <a:prstGeom prst="rect">
            <a:avLst/>
          </a:prstGeom>
          <a:noFill/>
          <a:ln w="9525">
            <a:noFill/>
            <a:miter lim="800000"/>
            <a:headEnd/>
            <a:tailEnd/>
          </a:ln>
          <a:effectLst/>
        </p:spPr>
        <p:txBody>
          <a:bodyPr vert="horz" wrap="square" lIns="94394" tIns="47198" rIns="94394" bIns="47198" numCol="1" anchor="t" anchorCtr="0" compatLnSpc="1">
            <a:prstTxWarp prst="textNoShape">
              <a:avLst/>
            </a:prstTxWarp>
          </a:bodyPr>
          <a:lstStyle>
            <a:lvl1pPr algn="r" defTabSz="942975" eaLnBrk="0" hangingPunct="0">
              <a:defRPr sz="1200">
                <a:latin typeface="Arial" charset="0"/>
                <a:cs typeface="Arial" charset="0"/>
              </a:defRPr>
            </a:lvl1pPr>
          </a:lstStyle>
          <a:p>
            <a:pPr>
              <a:defRPr/>
            </a:pPr>
            <a:endParaRPr lang="en-US" altLang="de-DE"/>
          </a:p>
        </p:txBody>
      </p:sp>
      <p:sp>
        <p:nvSpPr>
          <p:cNvPr id="86020" name="Rectangle 4"/>
          <p:cNvSpPr>
            <a:spLocks noGrp="1" noRot="1" noChangeAspect="1" noChangeArrowheads="1" noTextEdit="1"/>
          </p:cNvSpPr>
          <p:nvPr>
            <p:ph type="sldImg" idx="2"/>
          </p:nvPr>
        </p:nvSpPr>
        <p:spPr bwMode="auto">
          <a:xfrm>
            <a:off x="782638" y="768350"/>
            <a:ext cx="5537200" cy="38354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59338"/>
            <a:ext cx="5207000" cy="4606925"/>
          </a:xfrm>
          <a:prstGeom prst="rect">
            <a:avLst/>
          </a:prstGeom>
          <a:noFill/>
          <a:ln w="9525">
            <a:noFill/>
            <a:miter lim="800000"/>
            <a:headEnd/>
            <a:tailEnd/>
          </a:ln>
          <a:effectLst/>
        </p:spPr>
        <p:txBody>
          <a:bodyPr vert="horz" wrap="square" lIns="94394" tIns="47198" rIns="94394" bIns="47198" numCol="1" anchor="t" anchorCtr="0" compatLnSpc="1">
            <a:prstTxWarp prst="textNoShape">
              <a:avLst/>
            </a:prstTxWarp>
          </a:bodyPr>
          <a:lstStyle/>
          <a:p>
            <a:pPr lvl="0"/>
            <a:r>
              <a:rPr lang="en-US" altLang="de-DE" noProof="0" smtClean="0"/>
              <a:t>Click to edit Master text styles</a:t>
            </a:r>
          </a:p>
          <a:p>
            <a:pPr lvl="1"/>
            <a:r>
              <a:rPr lang="en-US" altLang="de-DE" noProof="0" smtClean="0"/>
              <a:t>Second level</a:t>
            </a:r>
          </a:p>
          <a:p>
            <a:pPr lvl="2"/>
            <a:r>
              <a:rPr lang="en-US" altLang="de-DE" noProof="0" smtClean="0"/>
              <a:t>Third level</a:t>
            </a:r>
          </a:p>
          <a:p>
            <a:pPr lvl="3"/>
            <a:r>
              <a:rPr lang="en-US" altLang="de-DE" noProof="0" smtClean="0"/>
              <a:t>Fourth level</a:t>
            </a:r>
          </a:p>
          <a:p>
            <a:pPr lvl="4"/>
            <a:r>
              <a:rPr lang="en-US" altLang="de-DE" noProof="0" smtClean="0"/>
              <a:t>Fifth level</a:t>
            </a:r>
          </a:p>
        </p:txBody>
      </p:sp>
      <p:sp>
        <p:nvSpPr>
          <p:cNvPr id="6150" name="Rectangle 6"/>
          <p:cNvSpPr>
            <a:spLocks noGrp="1" noChangeArrowheads="1"/>
          </p:cNvSpPr>
          <p:nvPr>
            <p:ph type="ftr" sz="quarter" idx="4"/>
          </p:nvPr>
        </p:nvSpPr>
        <p:spPr bwMode="auto">
          <a:xfrm>
            <a:off x="0" y="9725025"/>
            <a:ext cx="3076575" cy="509588"/>
          </a:xfrm>
          <a:prstGeom prst="rect">
            <a:avLst/>
          </a:prstGeom>
          <a:noFill/>
          <a:ln w="9525">
            <a:noFill/>
            <a:miter lim="800000"/>
            <a:headEnd/>
            <a:tailEnd/>
          </a:ln>
          <a:effectLst/>
        </p:spPr>
        <p:txBody>
          <a:bodyPr vert="horz" wrap="square" lIns="94394" tIns="47198" rIns="94394" bIns="47198" numCol="1" anchor="b" anchorCtr="0" compatLnSpc="1">
            <a:prstTxWarp prst="textNoShape">
              <a:avLst/>
            </a:prstTxWarp>
          </a:bodyPr>
          <a:lstStyle>
            <a:lvl1pPr defTabSz="942975" eaLnBrk="0" hangingPunct="0">
              <a:defRPr sz="1200">
                <a:latin typeface="Arial" charset="0"/>
                <a:cs typeface="Arial" charset="0"/>
              </a:defRPr>
            </a:lvl1pPr>
          </a:lstStyle>
          <a:p>
            <a:pPr>
              <a:defRPr/>
            </a:pPr>
            <a:endParaRPr lang="en-US" altLang="de-DE"/>
          </a:p>
        </p:txBody>
      </p:sp>
      <p:sp>
        <p:nvSpPr>
          <p:cNvPr id="6151" name="Rectangle 7"/>
          <p:cNvSpPr>
            <a:spLocks noGrp="1" noChangeArrowheads="1"/>
          </p:cNvSpPr>
          <p:nvPr>
            <p:ph type="sldNum" sz="quarter" idx="5"/>
          </p:nvPr>
        </p:nvSpPr>
        <p:spPr bwMode="auto">
          <a:xfrm>
            <a:off x="4022725" y="9725025"/>
            <a:ext cx="3076575" cy="509588"/>
          </a:xfrm>
          <a:prstGeom prst="rect">
            <a:avLst/>
          </a:prstGeom>
          <a:noFill/>
          <a:ln w="9525">
            <a:noFill/>
            <a:miter lim="800000"/>
            <a:headEnd/>
            <a:tailEnd/>
          </a:ln>
          <a:effectLst/>
        </p:spPr>
        <p:txBody>
          <a:bodyPr vert="horz" wrap="square" lIns="94394" tIns="47198" rIns="94394" bIns="47198" numCol="1" anchor="b" anchorCtr="0" compatLnSpc="1">
            <a:prstTxWarp prst="textNoShape">
              <a:avLst/>
            </a:prstTxWarp>
          </a:bodyPr>
          <a:lstStyle>
            <a:lvl1pPr algn="r" defTabSz="942975" eaLnBrk="0" hangingPunct="0">
              <a:defRPr sz="1200">
                <a:latin typeface="Arial" charset="0"/>
                <a:cs typeface="Arial" charset="0"/>
              </a:defRPr>
            </a:lvl1pPr>
          </a:lstStyle>
          <a:p>
            <a:pPr>
              <a:defRPr/>
            </a:pPr>
            <a:fld id="{50EA847E-FEFF-447D-A2DE-D829FCD06768}" type="slidenum">
              <a:rPr lang="en-US" altLang="de-DE"/>
              <a:pPr>
                <a:defRPr/>
              </a:pPr>
              <a:t>‹#›</a:t>
            </a:fld>
            <a:endParaRPr lang="en-US" altLang="de-DE"/>
          </a:p>
        </p:txBody>
      </p:sp>
    </p:spTree>
    <p:extLst>
      <p:ext uri="{BB962C8B-B14F-4D97-AF65-F5344CB8AC3E}">
        <p14:creationId xmlns:p14="http://schemas.microsoft.com/office/powerpoint/2010/main" val="3902963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8"/>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42B2C92D-F4C2-4393-96D0-F5CCABFA8FE0}" type="datetime1">
              <a:rPr lang="en-US" smtClean="0"/>
              <a:pPr>
                <a:defRPr/>
              </a:pPr>
              <a:t>10/28/2014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1AA280B-9937-4364-B145-78586D01C63A}"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863148A7-9E96-4E44-A290-D8ECAA3B88BB}" type="datetime1">
              <a:rPr lang="en-US" smtClean="0"/>
              <a:pPr>
                <a:defRPr/>
              </a:pPr>
              <a:t>10/28/2014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6C0CC59-771F-4173-9BA0-7A26AA5D0E2C}"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41"/>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41"/>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1C9BFF63-30BF-4F98-B6EA-A640207902CA}" type="datetime1">
              <a:rPr lang="en-US" smtClean="0"/>
              <a:pPr>
                <a:defRPr/>
              </a:pPr>
              <a:t>10/28/2014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7A5DB0A-3DC8-4405-81E5-A76D1C6B5BF2}"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5F7CA6CE-E32A-46F8-B0AC-F736277AD85E}" type="datetime1">
              <a:rPr lang="en-US" smtClean="0"/>
              <a:pPr>
                <a:defRPr/>
              </a:pPr>
              <a:t>10/28/2014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430C4AB-E9DD-478F-A80D-A64355A23C0F}"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3"/>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9ADF8E21-DBF1-4B59-887B-6107DB87C83A}" type="datetime1">
              <a:rPr lang="en-US" smtClean="0"/>
              <a:pPr>
                <a:defRPr/>
              </a:pPr>
              <a:t>10/28/2014</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59F6216-0600-4DF0-A0A9-4F1D16574C3C}"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30B5E1F7-6643-4F0A-92B4-7EA085597230}" type="datetime1">
              <a:rPr lang="en-US" smtClean="0"/>
              <a:pPr>
                <a:defRPr/>
              </a:pPr>
              <a:t>10/28/2014</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D13FBA06-2794-4CE6-A1A2-E236C488807D}"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AA8FD22F-911A-4793-9B48-EF1D4C6805DB}" type="datetime1">
              <a:rPr lang="en-US" smtClean="0"/>
              <a:pPr>
                <a:defRPr/>
              </a:pPr>
              <a:t>10/28/2014</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5308DAD5-B890-4131-8972-8A447DE3658D}"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D063041D-9D90-4E03-9F46-B2C8697D654A}" type="datetime1">
              <a:rPr lang="en-US" smtClean="0"/>
              <a:pPr>
                <a:defRPr/>
              </a:pPr>
              <a:t>10/28/2014</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69CAC2F4-5F0D-4D79-A5BB-E8A4E5700E6B}"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11101E0A-AC6D-4FC4-BCE6-34B17A541FA1}" type="datetime1">
              <a:rPr lang="en-US" smtClean="0"/>
              <a:pPr>
                <a:defRPr/>
              </a:pPr>
              <a:t>10/28/2014</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8670747B-3821-4506-A137-842CCB2DD037}"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F68F2794-7A0B-414A-8177-7A30612627F4}" type="datetime1">
              <a:rPr lang="en-US" smtClean="0"/>
              <a:pPr>
                <a:defRPr/>
              </a:pPr>
              <a:t>10/28/2014</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5AA09B8-ACCD-4BFE-874C-0BF6C2D5ABA5}"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C74FC545-AB36-43AF-82B4-B909C18AA626}" type="datetime1">
              <a:rPr lang="en-US" smtClean="0"/>
              <a:pPr>
                <a:defRPr/>
              </a:pPr>
              <a:t>10/28/2014</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89A39FD-4910-44B5-BC17-06B05F150C23}" type="slidenum">
              <a:rPr lang="it-IT" smtClean="0"/>
              <a:pPr>
                <a:defRPr/>
              </a:pPr>
              <a:t>‹#›</a:t>
            </a:fld>
            <a:endParaRPr lang="it-IT"/>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000" b="-8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F80FAF-2502-4516-81C2-42ABDBF426D4}" type="datetime1">
              <a:rPr lang="en-US" smtClean="0"/>
              <a:pPr>
                <a:defRPr/>
              </a:pPr>
              <a:t>10/28/2014</a:t>
            </a:fld>
            <a:endParaRPr lang="it-IT"/>
          </a:p>
        </p:txBody>
      </p:sp>
      <p:sp>
        <p:nvSpPr>
          <p:cNvPr id="5" name="Segnaposto piè di pagina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DE4DF3-4C2F-4E27-99C8-5A8215E0F2F5}" type="slidenum">
              <a:rPr lang="it-IT" smtClean="0"/>
              <a:pPr>
                <a:defRPr/>
              </a:pPr>
              <a:t>‹#›</a:t>
            </a:fld>
            <a:endParaRPr lang="it-IT"/>
          </a:p>
        </p:txBody>
      </p:sp>
      <p:sp>
        <p:nvSpPr>
          <p:cNvPr id="7" name="Text Box 17"/>
          <p:cNvSpPr txBox="1">
            <a:spLocks noChangeArrowheads="1"/>
          </p:cNvSpPr>
          <p:nvPr userDrawn="1"/>
        </p:nvSpPr>
        <p:spPr bwMode="auto">
          <a:xfrm>
            <a:off x="9305926" y="6310315"/>
            <a:ext cx="177800" cy="198437"/>
          </a:xfrm>
          <a:prstGeom prst="rect">
            <a:avLst/>
          </a:prstGeom>
          <a:noFill/>
          <a:ln w="9525">
            <a:noFill/>
            <a:miter lim="800000"/>
            <a:headEnd/>
            <a:tailEnd/>
          </a:ln>
          <a:effectLst/>
        </p:spPr>
        <p:txBody>
          <a:bodyPr lIns="0" tIns="0" rIns="0" bIns="0">
            <a:spAutoFit/>
          </a:bodyPr>
          <a:lstStyle/>
          <a:p>
            <a:pPr defTabSz="330200" eaLnBrk="0" hangingPunct="0">
              <a:defRPr/>
            </a:pPr>
            <a:endParaRPr kumimoji="1" lang="it-IT" sz="1300" b="1">
              <a:latin typeface="Verdana" pitchFamily="34" charset="0"/>
              <a:cs typeface="Arial" charset="0"/>
            </a:endParaRPr>
          </a:p>
        </p:txBody>
      </p:sp>
      <p:sp>
        <p:nvSpPr>
          <p:cNvPr id="8" name="Text Box 18"/>
          <p:cNvSpPr txBox="1">
            <a:spLocks noChangeArrowheads="1"/>
          </p:cNvSpPr>
          <p:nvPr userDrawn="1"/>
        </p:nvSpPr>
        <p:spPr bwMode="auto">
          <a:xfrm>
            <a:off x="9505950" y="6348413"/>
            <a:ext cx="407988" cy="184666"/>
          </a:xfrm>
          <a:prstGeom prst="rect">
            <a:avLst/>
          </a:prstGeom>
          <a:noFill/>
          <a:ln w="9525">
            <a:noFill/>
            <a:miter lim="800000"/>
            <a:headEnd/>
            <a:tailEnd/>
          </a:ln>
          <a:effectLst/>
        </p:spPr>
        <p:txBody>
          <a:bodyPr lIns="0" tIns="0" rIns="0" bIns="0">
            <a:spAutoFit/>
          </a:bodyPr>
          <a:lstStyle/>
          <a:p>
            <a:pPr defTabSz="330200" eaLnBrk="0" hangingPunct="0">
              <a:defRPr/>
            </a:pPr>
            <a:fld id="{81171D37-C9C0-4FDB-8F9D-EFFECA3CCC9F}" type="slidenum">
              <a:rPr kumimoji="1" lang="it-IT" sz="1200">
                <a:latin typeface="Verdana" pitchFamily="34" charset="0"/>
                <a:cs typeface="Arial" charset="0"/>
              </a:rPr>
              <a:pPr defTabSz="330200" eaLnBrk="0" hangingPunct="0">
                <a:defRPr/>
              </a:pPr>
              <a:t>‹#›</a:t>
            </a:fld>
            <a:endParaRPr kumimoji="1" lang="it-IT" sz="1200">
              <a:latin typeface="Verdan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opertina_master_esec"/>
          <p:cNvPicPr>
            <a:picLocks noChangeAspect="1" noChangeArrowheads="1"/>
          </p:cNvPicPr>
          <p:nvPr/>
        </p:nvPicPr>
        <p:blipFill>
          <a:blip r:embed="rId2" cstate="print"/>
          <a:srcRect/>
          <a:stretch>
            <a:fillRect/>
          </a:stretch>
        </p:blipFill>
        <p:spPr bwMode="auto">
          <a:xfrm>
            <a:off x="0" y="8546"/>
            <a:ext cx="9907720" cy="6859588"/>
          </a:xfrm>
          <a:prstGeom prst="rect">
            <a:avLst/>
          </a:prstGeom>
          <a:noFill/>
        </p:spPr>
      </p:pic>
      <p:sp>
        <p:nvSpPr>
          <p:cNvPr id="2054" name="Text Box 6"/>
          <p:cNvSpPr txBox="1">
            <a:spLocks noChangeArrowheads="1"/>
          </p:cNvSpPr>
          <p:nvPr/>
        </p:nvSpPr>
        <p:spPr bwMode="auto">
          <a:xfrm>
            <a:off x="0" y="942386"/>
            <a:ext cx="4990011" cy="3816429"/>
          </a:xfrm>
          <a:prstGeom prst="rect">
            <a:avLst/>
          </a:prstGeom>
          <a:noFill/>
          <a:ln w="9525">
            <a:noFill/>
            <a:miter lim="800000"/>
            <a:headEnd/>
            <a:tailEnd/>
          </a:ln>
        </p:spPr>
        <p:txBody>
          <a:bodyPr wrap="square">
            <a:spAutoFit/>
          </a:bodyPr>
          <a:lstStyle/>
          <a:p>
            <a:pPr eaLnBrk="0" hangingPunct="0">
              <a:spcBef>
                <a:spcPts val="1800"/>
              </a:spcBef>
              <a:defRPr/>
            </a:pPr>
            <a:r>
              <a:rPr lang="en-US" sz="3600" b="1" dirty="0" smtClean="0">
                <a:solidFill>
                  <a:schemeClr val="tx2"/>
                </a:solidFill>
              </a:rPr>
              <a:t>Participation </a:t>
            </a:r>
            <a:r>
              <a:rPr lang="en-US" sz="3600" b="1" dirty="0">
                <a:solidFill>
                  <a:schemeClr val="tx2"/>
                </a:solidFill>
              </a:rPr>
              <a:t>and </a:t>
            </a:r>
            <a:r>
              <a:rPr lang="en-US" sz="3600" b="1" dirty="0" smtClean="0">
                <a:solidFill>
                  <a:schemeClr val="tx2"/>
                </a:solidFill>
              </a:rPr>
              <a:t>Competition </a:t>
            </a:r>
            <a:r>
              <a:rPr lang="en-US" sz="3600" b="1" dirty="0">
                <a:solidFill>
                  <a:schemeClr val="tx2"/>
                </a:solidFill>
              </a:rPr>
              <a:t>in </a:t>
            </a:r>
            <a:r>
              <a:rPr lang="en-US" sz="3600" b="1" dirty="0" smtClean="0">
                <a:solidFill>
                  <a:schemeClr val="tx2"/>
                </a:solidFill>
              </a:rPr>
              <a:t>Public Procurement</a:t>
            </a:r>
            <a:r>
              <a:rPr lang="en-US" sz="3600" b="1" dirty="0">
                <a:solidFill>
                  <a:schemeClr val="tx2"/>
                </a:solidFill>
              </a:rPr>
              <a:t>: </a:t>
            </a:r>
            <a:endParaRPr lang="en-US" sz="3600" b="1" dirty="0" smtClean="0">
              <a:solidFill>
                <a:schemeClr val="tx2"/>
              </a:solidFill>
            </a:endParaRPr>
          </a:p>
          <a:p>
            <a:pPr eaLnBrk="0" hangingPunct="0">
              <a:spcBef>
                <a:spcPts val="1800"/>
              </a:spcBef>
              <a:defRPr/>
            </a:pPr>
            <a:r>
              <a:rPr lang="en-US" sz="3600" b="1" dirty="0" smtClean="0">
                <a:solidFill>
                  <a:schemeClr val="tx2"/>
                </a:solidFill>
              </a:rPr>
              <a:t>Brothers </a:t>
            </a:r>
            <a:r>
              <a:rPr lang="en-US" sz="3600" b="1" dirty="0">
                <a:solidFill>
                  <a:schemeClr val="tx2"/>
                </a:solidFill>
              </a:rPr>
              <a:t>in </a:t>
            </a:r>
            <a:r>
              <a:rPr lang="en-US" sz="3600" b="1" dirty="0" smtClean="0">
                <a:solidFill>
                  <a:schemeClr val="tx2"/>
                </a:solidFill>
              </a:rPr>
              <a:t>Arms?</a:t>
            </a:r>
            <a:endParaRPr kumimoji="1" lang="en-US" sz="3600" b="1" dirty="0" smtClean="0">
              <a:solidFill>
                <a:schemeClr val="tx2"/>
              </a:solidFill>
              <a:effectLst>
                <a:outerShdw blurRad="38100" dist="38100" dir="2700000" algn="tl">
                  <a:srgbClr val="C0C0C0"/>
                </a:outerShdw>
              </a:effectLst>
              <a:cs typeface="Arial" charset="0"/>
            </a:endParaRPr>
          </a:p>
          <a:p>
            <a:pPr eaLnBrk="0" hangingPunct="0">
              <a:spcBef>
                <a:spcPts val="1800"/>
              </a:spcBef>
              <a:defRPr/>
            </a:pPr>
            <a:endParaRPr kumimoji="1" lang="it-IT" sz="3600" b="1" dirty="0" smtClean="0">
              <a:solidFill>
                <a:srgbClr val="FF9900"/>
              </a:solidFill>
              <a:effectLst>
                <a:outerShdw blurRad="38100" dist="38100" dir="2700000" algn="tl">
                  <a:srgbClr val="C0C0C0"/>
                </a:outerShdw>
              </a:effectLst>
              <a:cs typeface="Arial" charset="0"/>
            </a:endParaRPr>
          </a:p>
          <a:p>
            <a:pPr eaLnBrk="0" hangingPunct="0">
              <a:spcBef>
                <a:spcPct val="50000"/>
              </a:spcBef>
              <a:defRPr/>
            </a:pPr>
            <a:endParaRPr kumimoji="1" lang="en-US" b="1" baseline="30000" dirty="0">
              <a:solidFill>
                <a:srgbClr val="FFFF00"/>
              </a:solidFill>
              <a:effectLst>
                <a:outerShdw blurRad="38100" dist="38100" dir="2700000" algn="tl">
                  <a:srgbClr val="C0C0C0"/>
                </a:outerShdw>
              </a:effectLst>
              <a:cs typeface="Arial" charset="0"/>
            </a:endParaRPr>
          </a:p>
        </p:txBody>
      </p:sp>
      <p:sp>
        <p:nvSpPr>
          <p:cNvPr id="4" name="CasellaDiTesto 3"/>
          <p:cNvSpPr txBox="1"/>
          <p:nvPr/>
        </p:nvSpPr>
        <p:spPr>
          <a:xfrm>
            <a:off x="-2" y="4949785"/>
            <a:ext cx="9907721" cy="1785104"/>
          </a:xfrm>
          <a:prstGeom prst="rect">
            <a:avLst/>
          </a:prstGeom>
          <a:noFill/>
        </p:spPr>
        <p:txBody>
          <a:bodyPr wrap="square" rtlCol="0">
            <a:spAutoFit/>
          </a:bodyPr>
          <a:lstStyle/>
          <a:p>
            <a:r>
              <a:rPr lang="it-IT" sz="2600" b="1" dirty="0" smtClean="0">
                <a:solidFill>
                  <a:srgbClr val="FFFF00"/>
                </a:solidFill>
              </a:rPr>
              <a:t>Prof. Gustavo Piga</a:t>
            </a:r>
          </a:p>
          <a:p>
            <a:r>
              <a:rPr lang="it-IT" sz="2400" b="1" dirty="0" smtClean="0">
                <a:solidFill>
                  <a:srgbClr val="FFFF00"/>
                </a:solidFill>
              </a:rPr>
              <a:t>Director of IPPM, International Master in Public Procurement Management</a:t>
            </a:r>
          </a:p>
          <a:p>
            <a:r>
              <a:rPr lang="it-IT" sz="2000" b="1" dirty="0" err="1" smtClean="0">
                <a:solidFill>
                  <a:srgbClr val="FFFF00"/>
                </a:solidFill>
              </a:rPr>
              <a:t>Department</a:t>
            </a:r>
            <a:r>
              <a:rPr lang="it-IT" sz="2000" b="1" dirty="0" smtClean="0">
                <a:solidFill>
                  <a:srgbClr val="FFFF00"/>
                </a:solidFill>
              </a:rPr>
              <a:t> of Business </a:t>
            </a:r>
            <a:r>
              <a:rPr lang="it-IT" sz="2000" b="1" dirty="0" err="1" smtClean="0">
                <a:solidFill>
                  <a:srgbClr val="FFFF00"/>
                </a:solidFill>
              </a:rPr>
              <a:t>Government</a:t>
            </a:r>
            <a:r>
              <a:rPr lang="it-IT" sz="2000" b="1" dirty="0" smtClean="0">
                <a:solidFill>
                  <a:srgbClr val="FFFF00"/>
                </a:solidFill>
              </a:rPr>
              <a:t> </a:t>
            </a:r>
            <a:r>
              <a:rPr lang="it-IT" sz="2000" b="1" dirty="0" err="1" smtClean="0">
                <a:solidFill>
                  <a:srgbClr val="FFFF00"/>
                </a:solidFill>
              </a:rPr>
              <a:t>Philosophy</a:t>
            </a:r>
            <a:r>
              <a:rPr lang="it-IT" sz="2000" b="1" dirty="0" smtClean="0">
                <a:solidFill>
                  <a:srgbClr val="FFFF00"/>
                </a:solidFill>
              </a:rPr>
              <a:t> </a:t>
            </a:r>
            <a:r>
              <a:rPr lang="it-IT" sz="2000" b="1" dirty="0" err="1" smtClean="0">
                <a:solidFill>
                  <a:srgbClr val="FFFF00"/>
                </a:solidFill>
              </a:rPr>
              <a:t>Studies</a:t>
            </a:r>
            <a:endParaRPr lang="it-IT" sz="2000" b="1" dirty="0" smtClean="0">
              <a:solidFill>
                <a:srgbClr val="FFFF00"/>
              </a:solidFill>
            </a:endParaRPr>
          </a:p>
          <a:p>
            <a:r>
              <a:rPr lang="it-IT" sz="2000" b="1" dirty="0" smtClean="0">
                <a:solidFill>
                  <a:srgbClr val="FFFF00"/>
                </a:solidFill>
              </a:rPr>
              <a:t>University of Rome Tor Vergata</a:t>
            </a:r>
          </a:p>
          <a:p>
            <a:r>
              <a:rPr lang="it-IT" sz="2000" b="1" dirty="0" smtClean="0">
                <a:solidFill>
                  <a:srgbClr val="FFFF00"/>
                </a:solidFill>
              </a:rPr>
              <a:t>www.masterprocurement.eu</a:t>
            </a:r>
            <a:endParaRPr lang="it-IT" sz="2000" b="1" dirty="0">
              <a:solidFill>
                <a:srgbClr val="FFFF00"/>
              </a:solidFill>
            </a:endParaRPr>
          </a:p>
        </p:txBody>
      </p:sp>
      <p:sp>
        <p:nvSpPr>
          <p:cNvPr id="5" name="CasellaDiTesto 4"/>
          <p:cNvSpPr txBox="1"/>
          <p:nvPr/>
        </p:nvSpPr>
        <p:spPr>
          <a:xfrm>
            <a:off x="5695406" y="3195396"/>
            <a:ext cx="4210594" cy="1631216"/>
          </a:xfrm>
          <a:prstGeom prst="rect">
            <a:avLst/>
          </a:prstGeom>
          <a:noFill/>
        </p:spPr>
        <p:txBody>
          <a:bodyPr wrap="square" rtlCol="0">
            <a:spAutoFit/>
          </a:bodyPr>
          <a:lstStyle/>
          <a:p>
            <a:r>
              <a:rPr lang="it-IT" sz="2000" b="1" dirty="0" smtClean="0"/>
              <a:t>X </a:t>
            </a:r>
            <a:r>
              <a:rPr lang="it-IT" sz="2000" b="1" dirty="0" err="1" smtClean="0"/>
              <a:t>Conferencia</a:t>
            </a:r>
            <a:r>
              <a:rPr lang="it-IT" sz="2000" b="1" dirty="0" smtClean="0"/>
              <a:t> </a:t>
            </a:r>
            <a:r>
              <a:rPr lang="it-IT" sz="2000" b="1" dirty="0" err="1" smtClean="0"/>
              <a:t>Anual</a:t>
            </a:r>
            <a:r>
              <a:rPr lang="it-IT" sz="2000" b="1" dirty="0" smtClean="0"/>
              <a:t> </a:t>
            </a:r>
            <a:r>
              <a:rPr lang="it-IT" sz="2000" b="1" dirty="0" err="1" smtClean="0"/>
              <a:t>sobre</a:t>
            </a:r>
            <a:r>
              <a:rPr lang="it-IT" sz="2000" b="1" dirty="0" smtClean="0"/>
              <a:t> </a:t>
            </a:r>
            <a:r>
              <a:rPr lang="it-IT" sz="2000" b="1" dirty="0" err="1" smtClean="0"/>
              <a:t>Compras</a:t>
            </a:r>
            <a:r>
              <a:rPr lang="it-IT" sz="2000" b="1" dirty="0" smtClean="0"/>
              <a:t> </a:t>
            </a:r>
            <a:r>
              <a:rPr lang="it-IT" sz="2000" b="1" dirty="0" err="1" smtClean="0"/>
              <a:t>Gubernamentales</a:t>
            </a:r>
            <a:r>
              <a:rPr lang="it-IT" sz="2000" b="1" dirty="0" smtClean="0"/>
              <a:t> de </a:t>
            </a:r>
            <a:r>
              <a:rPr lang="it-IT" sz="2000" b="1" dirty="0" err="1" smtClean="0"/>
              <a:t>las</a:t>
            </a:r>
            <a:r>
              <a:rPr lang="it-IT" sz="2000" b="1" dirty="0" smtClean="0"/>
              <a:t> </a:t>
            </a:r>
            <a:r>
              <a:rPr lang="it-IT" sz="2000" b="1" dirty="0" err="1" smtClean="0"/>
              <a:t>Américas</a:t>
            </a:r>
            <a:r>
              <a:rPr lang="it-IT" sz="2000" b="1" dirty="0" smtClean="0"/>
              <a:t> de la RICG</a:t>
            </a:r>
          </a:p>
          <a:p>
            <a:endParaRPr lang="it-IT" sz="2000" b="1" dirty="0" smtClean="0"/>
          </a:p>
          <a:p>
            <a:r>
              <a:rPr lang="it-IT" sz="2000" b="1" dirty="0"/>
              <a:t>Asunción</a:t>
            </a:r>
            <a:r>
              <a:rPr lang="it-IT" sz="2000" b="1" dirty="0" smtClean="0"/>
              <a:t>, </a:t>
            </a:r>
            <a:r>
              <a:rPr lang="it-IT" sz="2000" b="1" dirty="0" err="1" smtClean="0"/>
              <a:t>October</a:t>
            </a:r>
            <a:r>
              <a:rPr lang="it-IT" sz="2000" b="1" dirty="0" smtClean="0"/>
              <a:t> 29</a:t>
            </a:r>
            <a:r>
              <a:rPr lang="it-IT" sz="2000" b="1" baseline="30000" dirty="0" smtClean="0"/>
              <a:t>th</a:t>
            </a:r>
            <a:r>
              <a:rPr lang="it-IT" sz="1800" b="1" dirty="0"/>
              <a:t>,</a:t>
            </a:r>
            <a:r>
              <a:rPr lang="it-IT" sz="2000" b="1" dirty="0" smtClean="0"/>
              <a:t>  </a:t>
            </a:r>
            <a:r>
              <a:rPr lang="it-IT" sz="2000" b="1" dirty="0"/>
              <a:t>2014</a:t>
            </a:r>
          </a:p>
        </p:txBody>
      </p:sp>
      <p:pic>
        <p:nvPicPr>
          <p:cNvPr id="6" name="Picture 5"/>
          <p:cNvPicPr>
            <a:picLocks noChangeAspect="1" noChangeArrowheads="1"/>
          </p:cNvPicPr>
          <p:nvPr/>
        </p:nvPicPr>
        <p:blipFill>
          <a:blip r:embed="rId3" cstate="print"/>
          <a:srcRect/>
          <a:stretch>
            <a:fillRect/>
          </a:stretch>
        </p:blipFill>
        <p:spPr bwMode="auto">
          <a:xfrm>
            <a:off x="8439150" y="0"/>
            <a:ext cx="1466850" cy="8763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smtClean="0"/>
          </a:p>
          <a:p>
            <a:endParaRPr lang="it-IT" dirty="0"/>
          </a:p>
          <a:p>
            <a:endParaRPr lang="it-IT" dirty="0" smtClean="0"/>
          </a:p>
          <a:p>
            <a:pPr marL="0" indent="0">
              <a:buNone/>
            </a:pPr>
            <a:endParaRPr lang="it-IT" dirty="0"/>
          </a:p>
        </p:txBody>
      </p:sp>
      <p:sp>
        <p:nvSpPr>
          <p:cNvPr id="4" name="CasellaDiTesto 3"/>
          <p:cNvSpPr txBox="1"/>
          <p:nvPr/>
        </p:nvSpPr>
        <p:spPr>
          <a:xfrm>
            <a:off x="700755" y="2187723"/>
            <a:ext cx="8614161" cy="3093154"/>
          </a:xfrm>
          <a:prstGeom prst="rect">
            <a:avLst/>
          </a:prstGeom>
          <a:noFill/>
        </p:spPr>
        <p:txBody>
          <a:bodyPr wrap="square" rtlCol="0">
            <a:spAutoFit/>
          </a:bodyPr>
          <a:lstStyle/>
          <a:p>
            <a:pPr algn="ctr"/>
            <a:r>
              <a:rPr lang="it-IT" sz="6500" b="1" dirty="0" smtClean="0">
                <a:solidFill>
                  <a:schemeClr val="accent1">
                    <a:lumMod val="75000"/>
                  </a:schemeClr>
                </a:solidFill>
              </a:rPr>
              <a:t>DISCRIMINATION AGAINST </a:t>
            </a:r>
            <a:br>
              <a:rPr lang="it-IT" sz="6500" b="1" dirty="0" smtClean="0">
                <a:solidFill>
                  <a:schemeClr val="accent1">
                    <a:lumMod val="75000"/>
                  </a:schemeClr>
                </a:solidFill>
              </a:rPr>
            </a:br>
            <a:r>
              <a:rPr lang="it-IT" sz="6500" b="1" dirty="0" err="1" smtClean="0">
                <a:solidFill>
                  <a:schemeClr val="accent1">
                    <a:lumMod val="75000"/>
                  </a:schemeClr>
                </a:solidFill>
              </a:rPr>
              <a:t>SMEs</a:t>
            </a:r>
            <a:r>
              <a:rPr lang="it-IT" sz="6500" b="1" dirty="0" smtClean="0">
                <a:solidFill>
                  <a:schemeClr val="accent1">
                    <a:lumMod val="75000"/>
                  </a:schemeClr>
                </a:solidFill>
              </a:rPr>
              <a:t>?</a:t>
            </a:r>
            <a:endParaRPr lang="it-IT" sz="6500" b="1" dirty="0">
              <a:solidFill>
                <a:schemeClr val="accent1">
                  <a:lumMod val="75000"/>
                </a:schemeClr>
              </a:solidFill>
            </a:endParaRPr>
          </a:p>
        </p:txBody>
      </p:sp>
    </p:spTree>
    <p:extLst>
      <p:ext uri="{BB962C8B-B14F-4D97-AF65-F5344CB8AC3E}">
        <p14:creationId xmlns:p14="http://schemas.microsoft.com/office/powerpoint/2010/main" val="156244558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6010003" cy="692013"/>
          </a:xfrm>
        </p:spPr>
        <p:txBody>
          <a:bodyPr>
            <a:normAutofit/>
          </a:bodyPr>
          <a:lstStyle/>
          <a:p>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SMEs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are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special</a:t>
            </a:r>
            <a:endPar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graphicFrame>
        <p:nvGraphicFramePr>
          <p:cNvPr id="4" name="Group 122"/>
          <p:cNvGraphicFramePr>
            <a:graphicFrameLocks noGrp="1"/>
          </p:cNvGraphicFramePr>
          <p:nvPr>
            <p:ph idx="1"/>
          </p:nvPr>
        </p:nvGraphicFramePr>
        <p:xfrm>
          <a:off x="508361" y="1645920"/>
          <a:ext cx="8687889" cy="5192942"/>
        </p:xfrm>
        <a:graphic>
          <a:graphicData uri="http://schemas.openxmlformats.org/drawingml/2006/table">
            <a:tbl>
              <a:tblPr/>
              <a:tblGrid>
                <a:gridCol w="4647283"/>
                <a:gridCol w="807786"/>
                <a:gridCol w="809462"/>
                <a:gridCol w="1050792"/>
                <a:gridCol w="564780"/>
                <a:gridCol w="807786"/>
              </a:tblGrid>
              <a:tr h="67658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dirty="0" smtClean="0">
                          <a:ln>
                            <a:noFill/>
                          </a:ln>
                          <a:solidFill>
                            <a:srgbClr val="002060"/>
                          </a:solidFill>
                          <a:effectLst/>
                          <a:latin typeface="Calibri" pitchFamily="34" charset="0"/>
                          <a:cs typeface="Arial" charset="0"/>
                        </a:rPr>
                        <a:t>    </a:t>
                      </a:r>
                      <a:r>
                        <a:rPr kumimoji="0" lang="it-IT" sz="1500" b="1" i="0" u="none" strike="noStrike" cap="none" normalizeH="0" baseline="0" dirty="0" err="1" smtClean="0">
                          <a:ln>
                            <a:noFill/>
                          </a:ln>
                          <a:solidFill>
                            <a:srgbClr val="002060"/>
                          </a:solidFill>
                          <a:effectLst/>
                          <a:latin typeface="Calibri" pitchFamily="34" charset="0"/>
                          <a:cs typeface="Arial" charset="0"/>
                        </a:rPr>
                        <a:t>Potential</a:t>
                      </a:r>
                      <a:r>
                        <a:rPr kumimoji="0" lang="it-IT" sz="1500" b="1" i="0" u="none" strike="noStrike" cap="none" normalizeH="0" baseline="0" dirty="0" smtClean="0">
                          <a:ln>
                            <a:noFill/>
                          </a:ln>
                          <a:solidFill>
                            <a:srgbClr val="002060"/>
                          </a:solidFill>
                          <a:effectLst/>
                          <a:latin typeface="Calibri" pitchFamily="34" charset="0"/>
                          <a:cs typeface="Arial" charset="0"/>
                        </a:rPr>
                        <a:t> </a:t>
                      </a:r>
                      <a:r>
                        <a:rPr kumimoji="0" lang="it-IT" sz="1500" b="1" i="0" u="none" strike="noStrike" cap="none" normalizeH="0" baseline="0" dirty="0" err="1" smtClean="0">
                          <a:ln>
                            <a:noFill/>
                          </a:ln>
                          <a:solidFill>
                            <a:srgbClr val="002060"/>
                          </a:solidFill>
                          <a:effectLst/>
                          <a:latin typeface="Calibri" pitchFamily="34" charset="0"/>
                          <a:cs typeface="Arial" charset="0"/>
                        </a:rPr>
                        <a:t>problems</a:t>
                      </a:r>
                      <a:r>
                        <a:rPr kumimoji="0" lang="it-IT" sz="1500" b="1" i="0" u="none" strike="noStrike" cap="none" normalizeH="0" baseline="0" dirty="0" smtClean="0">
                          <a:ln>
                            <a:noFill/>
                          </a:ln>
                          <a:solidFill>
                            <a:srgbClr val="002060"/>
                          </a:solidFill>
                          <a:effectLst/>
                          <a:latin typeface="Calibri" pitchFamily="34" charset="0"/>
                          <a:cs typeface="Arial" charset="0"/>
                        </a:rPr>
                        <a:t> </a:t>
                      </a:r>
                    </a:p>
                  </a:txBody>
                  <a:tcPr marL="10319" marR="10319"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Calibri" pitchFamily="34" charset="0"/>
                          <a:cs typeface="Arial" charset="0"/>
                        </a:rPr>
                        <a:t>Micro </a:t>
                      </a:r>
                    </a:p>
                  </a:txBody>
                  <a:tcPr marL="10319" marR="10319" marT="952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Calibri" pitchFamily="34" charset="0"/>
                          <a:cs typeface="Arial" charset="0"/>
                        </a:rPr>
                        <a:t>Small </a:t>
                      </a:r>
                    </a:p>
                  </a:txBody>
                  <a:tcPr marL="10319" marR="10319" marT="9525" marB="0" anchor="b"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Calibri" pitchFamily="34" charset="0"/>
                          <a:cs typeface="Arial" charset="0"/>
                        </a:rPr>
                        <a:t>Medium</a:t>
                      </a:r>
                    </a:p>
                  </a:txBody>
                  <a:tcPr marL="10319" marR="10319" marT="9525" marB="0" anchor="b"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Calibri" pitchFamily="34" charset="0"/>
                          <a:cs typeface="Arial" charset="0"/>
                        </a:rPr>
                        <a:t>Large </a:t>
                      </a:r>
                    </a:p>
                  </a:txBody>
                  <a:tcPr marL="10319" marR="10319" marT="9525" marB="0" anchor="b"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Calibri" pitchFamily="34" charset="0"/>
                          <a:cs typeface="Arial" charset="0"/>
                        </a:rPr>
                        <a:t>TOTAL %</a:t>
                      </a:r>
                    </a:p>
                  </a:txBody>
                  <a:tcPr marL="10319" marR="10319" marT="952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Over-emphasis on price</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0,9</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Long payment terms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Late payments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1,3</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No debriefing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0,9</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Administrative burden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1" i="0" u="none" strike="noStrike" cap="none" normalizeH="0" baseline="0" dirty="0" smtClean="0">
                          <a:ln>
                            <a:noFill/>
                          </a:ln>
                          <a:solidFill>
                            <a:srgbClr val="000000"/>
                          </a:solidFill>
                          <a:effectLst/>
                          <a:latin typeface="Calibri" pitchFamily="34" charset="0"/>
                          <a:cs typeface="Arial" charset="0"/>
                        </a:rPr>
                        <a:t>1,5</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Lack of clarity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dirty="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Limited options for interaction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0,9</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Disproportionate financial criteria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1" i="0" u="none" strike="noStrike" cap="none" normalizeH="0" baseline="0" dirty="0" smtClean="0">
                          <a:ln>
                            <a:noFill/>
                          </a:ln>
                          <a:solidFill>
                            <a:srgbClr val="000000"/>
                          </a:solidFill>
                          <a:effectLst/>
                          <a:latin typeface="Calibri" pitchFamily="34" charset="0"/>
                          <a:cs typeface="Arial" charset="0"/>
                        </a:rPr>
                        <a:t>2,0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Insufficient time to bid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0,7</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1,0</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376091"/>
                          </a:solidFill>
                          <a:effectLst/>
                          <a:latin typeface="Calibri" pitchFamily="34" charset="0"/>
                          <a:cs typeface="Arial" charset="0"/>
                        </a:rPr>
                        <a:t>   Lack of information on opportunities</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1,3</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Tenders not evaluated fairly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5,3</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4,7</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8,7</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6,3</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Disproportionate technical criteria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1,4</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1,2</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376091"/>
                          </a:solidFill>
                          <a:effectLst/>
                          <a:latin typeface="Calibri" pitchFamily="34" charset="0"/>
                          <a:cs typeface="Arial" charset="0"/>
                        </a:rPr>
                        <a:t>   Large contract value </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22,0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22,0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5,0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7,0</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376091"/>
                          </a:solidFill>
                          <a:effectLst/>
                          <a:latin typeface="Calibri" pitchFamily="34" charset="0"/>
                          <a:cs typeface="Arial" charset="0"/>
                        </a:rPr>
                        <a:t>  Joint fulfillment of criteria not allowed</a:t>
                      </a:r>
                    </a:p>
                  </a:txBody>
                  <a:tcPr marL="10319" marR="10319"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2,0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2,0</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1,5</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Calibri" pitchFamily="34" charset="0"/>
                          <a:cs typeface="Arial" charset="0"/>
                        </a:rPr>
                        <a:t>1</a:t>
                      </a:r>
                    </a:p>
                  </a:txBody>
                  <a:tcPr marL="10319" marR="10319"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500" b="0" i="0" u="none" strike="noStrike" cap="none" normalizeH="0" baseline="0" dirty="0" smtClean="0">
                          <a:ln>
                            <a:noFill/>
                          </a:ln>
                          <a:solidFill>
                            <a:srgbClr val="000000"/>
                          </a:solidFill>
                          <a:effectLst/>
                          <a:latin typeface="Calibri" pitchFamily="34" charset="0"/>
                          <a:cs typeface="Arial" charset="0"/>
                        </a:rPr>
                        <a:t>1,3</a:t>
                      </a:r>
                    </a:p>
                  </a:txBody>
                  <a:tcPr marL="10319" marR="10319"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a:xfrm>
            <a:off x="313509" y="914400"/>
            <a:ext cx="9592491" cy="7053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0099"/>
                </a:solidFill>
                <a:effectLst/>
                <a:uLnTx/>
                <a:uFillTx/>
                <a:latin typeface="Calibri" pitchFamily="34" charset="0"/>
                <a:ea typeface="+mj-ea"/>
                <a:cs typeface="+mj-cs"/>
              </a:rPr>
              <a:t>Problems faced by EU bidders, (by bidders size relative to large firms)</a:t>
            </a:r>
            <a:br>
              <a:rPr kumimoji="0" lang="en-US" sz="1600" b="1" i="0" u="none" strike="noStrike" kern="1200" cap="none" spc="0" normalizeH="0" baseline="0" noProof="0" dirty="0" smtClean="0">
                <a:ln>
                  <a:noFill/>
                </a:ln>
                <a:solidFill>
                  <a:srgbClr val="000099"/>
                </a:solidFill>
                <a:effectLst/>
                <a:uLnTx/>
                <a:uFillTx/>
                <a:latin typeface="Calibri" pitchFamily="34" charset="0"/>
                <a:ea typeface="+mj-ea"/>
                <a:cs typeface="+mj-cs"/>
              </a:rPr>
            </a:br>
            <a:r>
              <a:rPr kumimoji="0" lang="en-US" sz="1600" b="1" i="0" u="none" strike="noStrike" kern="1200" cap="none" spc="0" normalizeH="0" baseline="0" noProof="0" dirty="0" smtClean="0">
                <a:ln>
                  <a:noFill/>
                </a:ln>
                <a:solidFill>
                  <a:srgbClr val="000099"/>
                </a:solidFill>
                <a:effectLst/>
                <a:uLnTx/>
                <a:uFillTx/>
                <a:latin typeface="Calibri" pitchFamily="34" charset="0"/>
                <a:ea typeface="+mj-ea"/>
                <a:cs typeface="+mj-cs"/>
              </a:rPr>
              <a:t>The column of totals displays on average which portion of firms interviewed answered “always” or “often”</a:t>
            </a:r>
            <a:br>
              <a:rPr kumimoji="0" lang="en-US" sz="1600" b="1" i="0" u="none" strike="noStrike" kern="1200" cap="none" spc="0" normalizeH="0" baseline="0" noProof="0" dirty="0" smtClean="0">
                <a:ln>
                  <a:noFill/>
                </a:ln>
                <a:solidFill>
                  <a:srgbClr val="000099"/>
                </a:solidFill>
                <a:effectLst/>
                <a:uLnTx/>
                <a:uFillTx/>
                <a:latin typeface="Calibri" pitchFamily="34" charset="0"/>
                <a:ea typeface="+mj-ea"/>
                <a:cs typeface="+mj-cs"/>
              </a:rPr>
            </a:br>
            <a:endParaRPr kumimoji="0" lang="en-GB" sz="1600" b="1" i="0" u="none" strike="noStrike" kern="1200" cap="none" spc="0" normalizeH="0" baseline="0" noProof="0" dirty="0">
              <a:ln>
                <a:noFill/>
              </a:ln>
              <a:solidFill>
                <a:srgbClr val="000099"/>
              </a:solidFill>
              <a:effectLst/>
              <a:uLnTx/>
              <a:uFillTx/>
              <a:latin typeface="Calibri" pitchFamily="34" charset="0"/>
              <a:ea typeface="+mj-ea"/>
              <a:cs typeface="+mj-cs"/>
            </a:endParaRPr>
          </a:p>
        </p:txBody>
      </p:sp>
    </p:spTree>
    <p:extLst>
      <p:ext uri="{BB962C8B-B14F-4D97-AF65-F5344CB8AC3E}">
        <p14:creationId xmlns:p14="http://schemas.microsoft.com/office/powerpoint/2010/main" val="23899082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buNone/>
            </a:pPr>
            <a:endParaRPr lang="it-IT" dirty="0" smtClean="0"/>
          </a:p>
          <a:p>
            <a:pPr marL="0" indent="0" algn="ctr">
              <a:buNone/>
            </a:pPr>
            <a:r>
              <a:rPr lang="it-IT" b="1" dirty="0" smtClean="0"/>
              <a:t>Are large </a:t>
            </a:r>
            <a:r>
              <a:rPr lang="it-IT" b="1" dirty="0" err="1" smtClean="0"/>
              <a:t>contracts</a:t>
            </a:r>
            <a:r>
              <a:rPr lang="it-IT" b="1" dirty="0" smtClean="0"/>
              <a:t> the business of large </a:t>
            </a:r>
            <a:r>
              <a:rPr lang="it-IT" b="1" dirty="0" err="1" smtClean="0"/>
              <a:t>firms</a:t>
            </a:r>
            <a:r>
              <a:rPr lang="it-IT" b="1" dirty="0" smtClean="0"/>
              <a:t> </a:t>
            </a:r>
            <a:r>
              <a:rPr lang="it-IT" b="1" dirty="0" err="1" smtClean="0"/>
              <a:t>only</a:t>
            </a:r>
            <a:r>
              <a:rPr lang="it-IT" b="1" dirty="0" smtClean="0"/>
              <a:t>?</a:t>
            </a:r>
            <a:endParaRPr lang="it-IT" b="1" dirty="0"/>
          </a:p>
        </p:txBody>
      </p:sp>
    </p:spTree>
    <p:extLst>
      <p:ext uri="{BB962C8B-B14F-4D97-AF65-F5344CB8AC3E}">
        <p14:creationId xmlns:p14="http://schemas.microsoft.com/office/powerpoint/2010/main" val="116187631"/>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179320"/>
            <a:ext cx="8915400" cy="5537673"/>
          </a:xfrm>
        </p:spPr>
        <p:txBody>
          <a:bodyPr>
            <a:normAutofit fontScale="85000" lnSpcReduction="20000"/>
          </a:bodyPr>
          <a:lstStyle/>
          <a:p>
            <a:pPr marL="0" indent="0">
              <a:buNone/>
            </a:pPr>
            <a:r>
              <a:rPr lang="en-US" dirty="0" smtClean="0"/>
              <a:t>“We </a:t>
            </a:r>
            <a:r>
              <a:rPr lang="en-US" dirty="0"/>
              <a:t>have strong evidence than in many cases SMEs are considerably MORE efficient than large firms, so that the issue of how to involve them in government procurement is one of immediate efficiency, not just a political constraint or a costly investment for the future</a:t>
            </a:r>
            <a:r>
              <a:rPr lang="en-US" dirty="0" smtClean="0"/>
              <a:t>.</a:t>
            </a:r>
          </a:p>
          <a:p>
            <a:pPr marL="0" indent="0">
              <a:buNone/>
            </a:pPr>
            <a:r>
              <a:rPr lang="en-US" dirty="0" smtClean="0"/>
              <a:t> </a:t>
            </a:r>
          </a:p>
          <a:p>
            <a:pPr marL="0" indent="0">
              <a:buNone/>
            </a:pPr>
            <a:r>
              <a:rPr lang="en-US" dirty="0" smtClean="0"/>
              <a:t>This </a:t>
            </a:r>
            <a:r>
              <a:rPr lang="en-US" dirty="0"/>
              <a:t>evidence is under the eyes of everybody: it is the amount of </a:t>
            </a:r>
            <a:r>
              <a:rPr lang="en-US" b="1" dirty="0"/>
              <a:t>subcontracting</a:t>
            </a:r>
            <a:r>
              <a:rPr lang="en-US" dirty="0"/>
              <a:t> to SMEs that most large suppliers undertake after they win </a:t>
            </a:r>
            <a:r>
              <a:rPr lang="en-US" b="1" dirty="0"/>
              <a:t>large contracts</a:t>
            </a:r>
            <a:r>
              <a:rPr lang="en-US" dirty="0"/>
              <a:t> from bundled procurement. </a:t>
            </a:r>
            <a:r>
              <a:rPr lang="en-US" b="1" dirty="0"/>
              <a:t>If the large firms were more efficient than SMEs, they would lose money by subcontracting to SMEs, hence we would only observe subcontracting to other large </a:t>
            </a:r>
            <a:r>
              <a:rPr lang="en-US" b="1" dirty="0" smtClean="0"/>
              <a:t>firms</a:t>
            </a:r>
            <a:r>
              <a:rPr lang="en-US" dirty="0" smtClean="0"/>
              <a:t>”</a:t>
            </a:r>
          </a:p>
          <a:p>
            <a:pPr marL="0" indent="0">
              <a:buNone/>
            </a:pPr>
            <a:endParaRPr lang="it-IT" dirty="0" smtClean="0"/>
          </a:p>
          <a:p>
            <a:pPr marL="0" indent="0">
              <a:buNone/>
            </a:pPr>
            <a:r>
              <a:rPr lang="it-IT" i="1" dirty="0" smtClean="0"/>
              <a:t>Giancarlo </a:t>
            </a:r>
            <a:r>
              <a:rPr lang="it-IT" i="1" dirty="0"/>
              <a:t>Spagnolo, Second </a:t>
            </a:r>
            <a:r>
              <a:rPr lang="it-IT" i="1" dirty="0" err="1"/>
              <a:t>Interdisciplinary</a:t>
            </a:r>
            <a:r>
              <a:rPr lang="it-IT" i="1" dirty="0"/>
              <a:t> Symposium on Public Procurement, Budapest 2014</a:t>
            </a:r>
            <a:r>
              <a:rPr lang="it-IT" i="1" dirty="0" smtClean="0"/>
              <a:t>.</a:t>
            </a:r>
            <a:endParaRPr lang="it-IT" i="1" dirty="0"/>
          </a:p>
        </p:txBody>
      </p:sp>
      <p:sp>
        <p:nvSpPr>
          <p:cNvPr id="4" name="Titolo 1"/>
          <p:cNvSpPr>
            <a:spLocks noGrp="1"/>
          </p:cNvSpPr>
          <p:nvPr>
            <p:ph type="title"/>
          </p:nvPr>
        </p:nvSpPr>
        <p:spPr>
          <a:xfrm>
            <a:off x="0" y="157074"/>
            <a:ext cx="6975566" cy="992459"/>
          </a:xfrm>
        </p:spPr>
        <p:txBody>
          <a:bodyPr>
            <a:normAutofit/>
          </a:bodyPr>
          <a:lstStyle/>
          <a:p>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Are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SMEs</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Good</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So </a:t>
            </a:r>
            <a:r>
              <a:rPr kumimoji="1" lang="it-IT" sz="3100" b="1" dirty="0" err="1">
                <a:solidFill>
                  <a:srgbClr val="0070C0"/>
                </a:solidFill>
                <a:effectLst>
                  <a:outerShdw blurRad="38100" dist="38100" dir="2700000" algn="tl">
                    <a:srgbClr val="C0C0C0"/>
                  </a:outerShdw>
                </a:effectLst>
                <a:latin typeface="Calibri" pitchFamily="34" charset="0"/>
                <a:ea typeface="+mn-ea"/>
                <a:cs typeface="Arial" charset="0"/>
              </a:rPr>
              <a:t>why</a:t>
            </a:r>
            <a:r>
              <a:rPr kumimoji="1" lang="it-IT" sz="3100" b="1" dirty="0">
                <a:solidFill>
                  <a:srgbClr val="0070C0"/>
                </a:solidFill>
                <a:effectLst>
                  <a:outerShdw blurRad="38100" dist="38100" dir="2700000" algn="tl">
                    <a:srgbClr val="C0C0C0"/>
                  </a:outerShdw>
                </a:effectLst>
                <a:latin typeface="Calibri" pitchFamily="34" charset="0"/>
                <a:ea typeface="+mn-ea"/>
                <a:cs typeface="Arial" charset="0"/>
              </a:rPr>
              <a:t> large </a:t>
            </a:r>
            <a:r>
              <a:rPr kumimoji="1" lang="it-IT" sz="3100" b="1" dirty="0" err="1">
                <a:solidFill>
                  <a:srgbClr val="0070C0"/>
                </a:solidFill>
                <a:effectLst>
                  <a:outerShdw blurRad="38100" dist="38100" dir="2700000" algn="tl">
                    <a:srgbClr val="C0C0C0"/>
                  </a:outerShdw>
                </a:effectLst>
                <a:latin typeface="Calibri" pitchFamily="34" charset="0"/>
                <a:ea typeface="+mn-ea"/>
                <a:cs typeface="Arial" charset="0"/>
              </a:rPr>
              <a:t>contracts</a:t>
            </a:r>
            <a:r>
              <a:rPr kumimoji="1" lang="it-IT" sz="3100" b="1" dirty="0">
                <a:solidFill>
                  <a:srgbClr val="0070C0"/>
                </a:solidFill>
                <a:effectLst>
                  <a:outerShdw blurRad="38100" dist="38100" dir="2700000" algn="tl">
                    <a:srgbClr val="C0C0C0"/>
                  </a:outerShdw>
                </a:effectLst>
                <a:latin typeface="Calibri" pitchFamily="34" charset="0"/>
                <a:ea typeface="+mn-ea"/>
                <a:cs typeface="Arial" charset="0"/>
              </a:rPr>
              <a:t>?</a:t>
            </a:r>
          </a:p>
        </p:txBody>
      </p:sp>
    </p:spTree>
    <p:extLst>
      <p:ext uri="{BB962C8B-B14F-4D97-AF65-F5344CB8AC3E}">
        <p14:creationId xmlns:p14="http://schemas.microsoft.com/office/powerpoint/2010/main" val="23897966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298961"/>
            <a:ext cx="8915400" cy="5383850"/>
          </a:xfrm>
        </p:spPr>
        <p:txBody>
          <a:bodyPr>
            <a:normAutofit fontScale="62500" lnSpcReduction="20000"/>
          </a:bodyPr>
          <a:lstStyle/>
          <a:p>
            <a:r>
              <a:rPr lang="en-US" dirty="0"/>
              <a:t>The typical problem with directly involving SMEs in Public Procurement is </a:t>
            </a:r>
            <a:r>
              <a:rPr lang="en-US" b="1" dirty="0"/>
              <a:t>coordinating their work and ensuring a reliable and constant level of quality</a:t>
            </a:r>
            <a:r>
              <a:rPr lang="en-US" dirty="0"/>
              <a:t>, not risking to pay more. Quality problems and coordination problems are important, they should be taken into account, and they are typically solved well by large suppliers who use subcontracting to all the time. </a:t>
            </a:r>
          </a:p>
          <a:p>
            <a:endParaRPr lang="en-US" dirty="0"/>
          </a:p>
          <a:p>
            <a:r>
              <a:rPr lang="en-US" dirty="0" smtClean="0"/>
              <a:t>Even </a:t>
            </a:r>
            <a:r>
              <a:rPr lang="en-US" dirty="0"/>
              <a:t>though SMEs are often more efficient in production than large firms, </a:t>
            </a:r>
            <a:r>
              <a:rPr lang="en-US" b="1" dirty="0"/>
              <a:t>coordination and quality control problems could be large enough to make it preferable for the government to contract with large firms and let them deal with SMEs as subcontractors</a:t>
            </a:r>
            <a:r>
              <a:rPr lang="en-US" dirty="0"/>
              <a:t>.</a:t>
            </a:r>
          </a:p>
          <a:p>
            <a:endParaRPr lang="en-US" dirty="0"/>
          </a:p>
          <a:p>
            <a:r>
              <a:rPr lang="en-US" dirty="0"/>
              <a:t>Therefore, </a:t>
            </a:r>
            <a:r>
              <a:rPr lang="en-US" u="sng" dirty="0"/>
              <a:t>the problem is</a:t>
            </a:r>
            <a:r>
              <a:rPr lang="en-US" dirty="0"/>
              <a:t>: </a:t>
            </a:r>
            <a:r>
              <a:rPr lang="en-US" b="1" dirty="0"/>
              <a:t>how do we know</a:t>
            </a:r>
            <a:r>
              <a:rPr lang="en-US" dirty="0"/>
              <a:t> when the difference in production efficiency between large firms and SMEs that could be captured by the buyer by having smaller lots </a:t>
            </a:r>
            <a:r>
              <a:rPr lang="en-US" b="1" dirty="0"/>
              <a:t>and direct involvement of SMEs</a:t>
            </a:r>
            <a:r>
              <a:rPr lang="en-US" dirty="0"/>
              <a:t>, are larger than the additional administrative, coordination and quality control costs that the buyer will have to incur when there is not a large supplier serving as an intermediary?</a:t>
            </a:r>
          </a:p>
          <a:p>
            <a:endParaRPr lang="it-IT" dirty="0" smtClean="0"/>
          </a:p>
          <a:p>
            <a:pPr marL="0" indent="0">
              <a:buNone/>
            </a:pPr>
            <a:r>
              <a:rPr lang="it-IT" i="1" dirty="0"/>
              <a:t>Giancarlo Spagnolo, Second </a:t>
            </a:r>
            <a:r>
              <a:rPr lang="it-IT" i="1" dirty="0" err="1"/>
              <a:t>Interdisciplinary</a:t>
            </a:r>
            <a:r>
              <a:rPr lang="it-IT" i="1" dirty="0"/>
              <a:t> Symposium on Public Procurement, Budapest 2014.</a:t>
            </a:r>
          </a:p>
          <a:p>
            <a:pPr marL="0" indent="0">
              <a:buNone/>
            </a:pPr>
            <a:endParaRPr lang="it-IT" dirty="0"/>
          </a:p>
        </p:txBody>
      </p:sp>
      <p:sp>
        <p:nvSpPr>
          <p:cNvPr id="4" name="Titolo 1"/>
          <p:cNvSpPr>
            <a:spLocks noGrp="1"/>
          </p:cNvSpPr>
          <p:nvPr>
            <p:ph type="title"/>
          </p:nvPr>
        </p:nvSpPr>
        <p:spPr>
          <a:xfrm>
            <a:off x="0" y="157074"/>
            <a:ext cx="6975566" cy="992459"/>
          </a:xfrm>
        </p:spPr>
        <p:txBody>
          <a:bodyPr>
            <a:normAutofit/>
          </a:bodyPr>
          <a:lstStyle/>
          <a:p>
            <a:r>
              <a:rPr kumimoji="1" lang="it-IT" sz="3100" b="1" dirty="0" err="1">
                <a:solidFill>
                  <a:srgbClr val="0070C0"/>
                </a:solidFill>
                <a:effectLst>
                  <a:outerShdw blurRad="38100" dist="38100" dir="2700000" algn="tl">
                    <a:srgbClr val="C0C0C0"/>
                  </a:outerShdw>
                </a:effectLst>
                <a:latin typeface="Calibri" pitchFamily="34" charset="0"/>
                <a:ea typeface="+mn-ea"/>
                <a:cs typeface="Arial" charset="0"/>
              </a:rPr>
              <a:t>Not</a:t>
            </a:r>
            <a:r>
              <a:rPr kumimoji="1" lang="it-IT" sz="3100" b="1" dirty="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a:solidFill>
                  <a:srgbClr val="0070C0"/>
                </a:solidFill>
                <a:effectLst>
                  <a:outerShdw blurRad="38100" dist="38100" dir="2700000" algn="tl">
                    <a:srgbClr val="C0C0C0"/>
                  </a:outerShdw>
                </a:effectLst>
                <a:latin typeface="Calibri" pitchFamily="34" charset="0"/>
                <a:ea typeface="+mn-ea"/>
                <a:cs typeface="Arial" charset="0"/>
              </a:rPr>
              <a:t>always</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a:t>
            </a:r>
          </a:p>
        </p:txBody>
      </p:sp>
    </p:spTree>
    <p:extLst>
      <p:ext uri="{BB962C8B-B14F-4D97-AF65-F5344CB8AC3E}">
        <p14:creationId xmlns:p14="http://schemas.microsoft.com/office/powerpoint/2010/main" val="24316149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r>
              <a:rPr lang="en-US" dirty="0" smtClean="0"/>
              <a:t>Efficient SMEs? Have </a:t>
            </a:r>
            <a:r>
              <a:rPr lang="en-US" dirty="0"/>
              <a:t>small lots on which everybody can bid, but also allow for bids conditional on winning a large number of lots, a "package" or "combination" of lots. </a:t>
            </a:r>
            <a:r>
              <a:rPr lang="en-US" b="1" dirty="0" smtClean="0"/>
              <a:t>Combinatorial bidding </a:t>
            </a:r>
            <a:r>
              <a:rPr lang="en-US" dirty="0" smtClean="0"/>
              <a:t>is in the New Directives.</a:t>
            </a:r>
          </a:p>
          <a:p>
            <a:r>
              <a:rPr lang="en-US" dirty="0" smtClean="0"/>
              <a:t>“Inefficient” (ne</a:t>
            </a:r>
            <a:r>
              <a:rPr lang="it-IT" dirty="0" smtClean="0"/>
              <a:t>w) </a:t>
            </a:r>
            <a:r>
              <a:rPr lang="en-US" dirty="0" smtClean="0"/>
              <a:t>SMEs? Accept the short-term cost in terms of competition today for more competition tomorrow: </a:t>
            </a:r>
            <a:r>
              <a:rPr lang="en-US" b="1" dirty="0" smtClean="0"/>
              <a:t>set-asides</a:t>
            </a:r>
            <a:r>
              <a:rPr lang="en-US" dirty="0" smtClean="0"/>
              <a:t>. But the </a:t>
            </a:r>
            <a:r>
              <a:rPr lang="en-US" dirty="0"/>
              <a:t>European </a:t>
            </a:r>
            <a:r>
              <a:rPr lang="en-US" dirty="0" smtClean="0"/>
              <a:t>Union bans </a:t>
            </a:r>
            <a:r>
              <a:rPr lang="en-US" dirty="0"/>
              <a:t>set-asides, in the name of competition and fairness.</a:t>
            </a:r>
          </a:p>
          <a:p>
            <a:pPr marL="0" indent="0">
              <a:buNone/>
            </a:pPr>
            <a:endParaRPr lang="it-IT" dirty="0"/>
          </a:p>
        </p:txBody>
      </p:sp>
      <p:sp>
        <p:nvSpPr>
          <p:cNvPr id="4" name="Titolo 1"/>
          <p:cNvSpPr>
            <a:spLocks noGrp="1"/>
          </p:cNvSpPr>
          <p:nvPr>
            <p:ph type="title"/>
          </p:nvPr>
        </p:nvSpPr>
        <p:spPr>
          <a:xfrm>
            <a:off x="0" y="157074"/>
            <a:ext cx="6975566" cy="992459"/>
          </a:xfrm>
        </p:spPr>
        <p:txBody>
          <a:bodyPr>
            <a:normAutofit/>
          </a:bodyPr>
          <a:lstStyle/>
          <a:p>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2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Types</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of Solutions</a:t>
            </a:r>
          </a:p>
        </p:txBody>
      </p:sp>
    </p:spTree>
    <p:extLst>
      <p:ext uri="{BB962C8B-B14F-4D97-AF65-F5344CB8AC3E}">
        <p14:creationId xmlns:p14="http://schemas.microsoft.com/office/powerpoint/2010/main" val="24725268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5487489" cy="770391"/>
          </a:xfrm>
        </p:spPr>
        <p:txBody>
          <a:bodyPr>
            <a:normAutofit fontScale="90000"/>
          </a:bodyPr>
          <a:lstStyle/>
          <a:p>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The EU: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Eliciting</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Competition</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a:t>
            </a:r>
          </a:p>
        </p:txBody>
      </p:sp>
      <p:sp>
        <p:nvSpPr>
          <p:cNvPr id="3" name="Segnaposto contenuto 2"/>
          <p:cNvSpPr>
            <a:spLocks noGrp="1"/>
          </p:cNvSpPr>
          <p:nvPr>
            <p:ph idx="1"/>
          </p:nvPr>
        </p:nvSpPr>
        <p:spPr>
          <a:xfrm>
            <a:off x="495300" y="1306287"/>
            <a:ext cx="8915400" cy="4819880"/>
          </a:xfrm>
        </p:spPr>
        <p:txBody>
          <a:bodyPr>
            <a:normAutofit lnSpcReduction="10000"/>
          </a:bodyPr>
          <a:lstStyle/>
          <a:p>
            <a:pPr algn="just">
              <a:buNone/>
            </a:pPr>
            <a:endParaRPr lang="it-IT" dirty="0" smtClean="0"/>
          </a:p>
          <a:p>
            <a:pPr algn="just"/>
            <a:r>
              <a:rPr lang="en-US" sz="3800" dirty="0" smtClean="0"/>
              <a:t>“The EU is not in </a:t>
            </a:r>
            <a:r>
              <a:rPr lang="en-US" sz="3800" dirty="0" err="1" smtClean="0"/>
              <a:t>favour</a:t>
            </a:r>
            <a:r>
              <a:rPr lang="en-US" sz="3800" dirty="0" smtClean="0"/>
              <a:t> of reserving markets to  specific undertakings. Such actions would also be in </a:t>
            </a:r>
            <a:r>
              <a:rPr lang="en-US" sz="3800" b="1" dirty="0" smtClean="0"/>
              <a:t>contradiction with the principle of equal treatment </a:t>
            </a:r>
            <a:r>
              <a:rPr lang="en-US" sz="3800" dirty="0" smtClean="0"/>
              <a:t>of  </a:t>
            </a:r>
            <a:r>
              <a:rPr lang="en-US" sz="3800" dirty="0" err="1" smtClean="0"/>
              <a:t>tenderers</a:t>
            </a:r>
            <a:r>
              <a:rPr lang="en-US" sz="3800" dirty="0" smtClean="0"/>
              <a:t>, a fundamental pillar of the EU public procurement regime anchored by the Court of Justice in the Treaty freedoms.” </a:t>
            </a:r>
            <a:r>
              <a:rPr lang="en-US" sz="3800" b="1" dirty="0" smtClean="0">
                <a:solidFill>
                  <a:schemeClr val="accent3">
                    <a:lumMod val="75000"/>
                  </a:schemeClr>
                </a:solidFill>
              </a:rPr>
              <a:t>Green Paper.</a:t>
            </a:r>
            <a:endParaRPr lang="it-IT" sz="3800" b="1" dirty="0">
              <a:solidFill>
                <a:schemeClr val="accent3">
                  <a:lumMod val="75000"/>
                </a:schemeClr>
              </a:solidFill>
            </a:endParaRPr>
          </a:p>
        </p:txBody>
      </p:sp>
    </p:spTree>
    <p:extLst>
      <p:ext uri="{BB962C8B-B14F-4D97-AF65-F5344CB8AC3E}">
        <p14:creationId xmlns:p14="http://schemas.microsoft.com/office/powerpoint/2010/main" val="266528273"/>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et the 14-year-old Australian who runs faster than Usain B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90" y="1196753"/>
            <a:ext cx="4495830" cy="3276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06506" y="5157193"/>
            <a:ext cx="8346927" cy="1569660"/>
          </a:xfrm>
          <a:prstGeom prst="rect">
            <a:avLst/>
          </a:prstGeom>
        </p:spPr>
        <p:txBody>
          <a:bodyPr wrap="square">
            <a:spAutoFit/>
          </a:bodyPr>
          <a:lstStyle/>
          <a:p>
            <a:pPr algn="ctr"/>
            <a:r>
              <a:rPr lang="en-US" dirty="0" smtClean="0"/>
              <a:t>The Aussie Athlete, </a:t>
            </a:r>
            <a:r>
              <a:rPr lang="en-US" b="1" dirty="0" smtClean="0"/>
              <a:t>James </a:t>
            </a:r>
            <a:r>
              <a:rPr lang="en-US" b="1" dirty="0" err="1" smtClean="0"/>
              <a:t>Gallaugher</a:t>
            </a:r>
            <a:r>
              <a:rPr lang="en-US" dirty="0" smtClean="0"/>
              <a:t> recently completed the 200m run 0.08 </a:t>
            </a:r>
            <a:r>
              <a:rPr lang="en-US" dirty="0" err="1" smtClean="0"/>
              <a:t>secs</a:t>
            </a:r>
            <a:r>
              <a:rPr lang="en-US" dirty="0" smtClean="0"/>
              <a:t> faster than </a:t>
            </a:r>
            <a:r>
              <a:rPr lang="en-US" b="1" dirty="0" smtClean="0"/>
              <a:t>the 14-year-old Bolt </a:t>
            </a:r>
            <a:r>
              <a:rPr lang="en-US" dirty="0" smtClean="0"/>
              <a:t>registering 21.73 </a:t>
            </a:r>
            <a:r>
              <a:rPr lang="en-US" dirty="0" err="1" smtClean="0"/>
              <a:t>secs</a:t>
            </a:r>
            <a:r>
              <a:rPr lang="en-US" dirty="0" smtClean="0"/>
              <a:t>.</a:t>
            </a:r>
            <a:endParaRPr lang="it-IT" dirty="0"/>
          </a:p>
        </p:txBody>
      </p:sp>
      <p:pic>
        <p:nvPicPr>
          <p:cNvPr id="1028" name="Picture 4" descr="http://www.jamaicaobserver.com/assets/5415216/bolt-200_w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009" y="1268760"/>
            <a:ext cx="4717257" cy="3204593"/>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p:cNvSpPr txBox="1">
            <a:spLocks/>
          </p:cNvSpPr>
          <p:nvPr/>
        </p:nvSpPr>
        <p:spPr>
          <a:xfrm>
            <a:off x="0" y="157074"/>
            <a:ext cx="6975566" cy="992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The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competition</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(s)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that</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make</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sense</a:t>
            </a:r>
            <a:endPar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spTree>
    <p:extLst>
      <p:ext uri="{BB962C8B-B14F-4D97-AF65-F5344CB8AC3E}">
        <p14:creationId xmlns:p14="http://schemas.microsoft.com/office/powerpoint/2010/main" val="26436985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339955"/>
            <a:ext cx="6975566" cy="7471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And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those</a:t>
            </a:r>
            <a:r>
              <a:rPr kumimoji="1" lang="it-IT" sz="3100" b="1" dirty="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a:solidFill>
                  <a:srgbClr val="0070C0"/>
                </a:solidFill>
                <a:effectLst>
                  <a:outerShdw blurRad="38100" dist="38100" dir="2700000" algn="tl">
                    <a:srgbClr val="C0C0C0"/>
                  </a:outerShdw>
                </a:effectLst>
                <a:latin typeface="Calibri" pitchFamily="34" charset="0"/>
                <a:ea typeface="+mn-ea"/>
                <a:cs typeface="Arial" charset="0"/>
              </a:rPr>
              <a:t>w</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hich</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don’t</a:t>
            </a:r>
            <a:endPar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endParaRPr>
          </a:p>
          <a:p>
            <a:pPr fontAlgn="auto">
              <a:spcAft>
                <a:spcPts val="0"/>
              </a:spcAft>
            </a:pPr>
            <a:endPar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pic>
        <p:nvPicPr>
          <p:cNvPr id="1026" name="Picture 2" descr="http://zimkasi.com/public/images/articles/boltchallengedgallaugh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9735" y="1224280"/>
            <a:ext cx="6064610"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249680" y="5892800"/>
            <a:ext cx="7335520" cy="584775"/>
          </a:xfrm>
          <a:prstGeom prst="rect">
            <a:avLst/>
          </a:prstGeom>
          <a:noFill/>
        </p:spPr>
        <p:txBody>
          <a:bodyPr wrap="square" rtlCol="0">
            <a:spAutoFit/>
          </a:bodyPr>
          <a:lstStyle/>
          <a:p>
            <a:pPr algn="ctr"/>
            <a:r>
              <a:rPr lang="it-IT" dirty="0" smtClean="0"/>
              <a:t>No? </a:t>
            </a:r>
            <a:r>
              <a:rPr lang="en-US" dirty="0" smtClean="0"/>
              <a:t>Why?</a:t>
            </a:r>
            <a:endParaRPr lang="it-IT" dirty="0"/>
          </a:p>
        </p:txBody>
      </p:sp>
    </p:spTree>
    <p:extLst>
      <p:ext uri="{BB962C8B-B14F-4D97-AF65-F5344CB8AC3E}">
        <p14:creationId xmlns:p14="http://schemas.microsoft.com/office/powerpoint/2010/main" val="23934557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280" y="1273919"/>
            <a:ext cx="8026400" cy="558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a:xfrm>
            <a:off x="0" y="157074"/>
            <a:ext cx="6975566" cy="992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Maybe</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because</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one</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day</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 ... ?</a:t>
            </a:r>
          </a:p>
        </p:txBody>
      </p:sp>
    </p:spTree>
    <p:extLst>
      <p:ext uri="{BB962C8B-B14F-4D97-AF65-F5344CB8AC3E}">
        <p14:creationId xmlns:p14="http://schemas.microsoft.com/office/powerpoint/2010/main" val="1722715985"/>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smtClean="0"/>
          </a:p>
          <a:p>
            <a:endParaRPr lang="it-IT" dirty="0"/>
          </a:p>
          <a:p>
            <a:endParaRPr lang="it-IT" dirty="0" smtClean="0"/>
          </a:p>
          <a:p>
            <a:pPr marL="0" indent="0">
              <a:buNone/>
            </a:pPr>
            <a:endParaRPr lang="it-IT" dirty="0"/>
          </a:p>
        </p:txBody>
      </p:sp>
      <p:sp>
        <p:nvSpPr>
          <p:cNvPr id="4" name="CasellaDiTesto 3"/>
          <p:cNvSpPr txBox="1"/>
          <p:nvPr/>
        </p:nvSpPr>
        <p:spPr>
          <a:xfrm>
            <a:off x="700755" y="2187723"/>
            <a:ext cx="8614161" cy="3093154"/>
          </a:xfrm>
          <a:prstGeom prst="rect">
            <a:avLst/>
          </a:prstGeom>
          <a:noFill/>
        </p:spPr>
        <p:txBody>
          <a:bodyPr wrap="square" rtlCol="0">
            <a:spAutoFit/>
          </a:bodyPr>
          <a:lstStyle/>
          <a:p>
            <a:pPr algn="ctr"/>
            <a:r>
              <a:rPr lang="it-IT" sz="6500" b="1" dirty="0" smtClean="0">
                <a:solidFill>
                  <a:schemeClr val="accent1">
                    <a:lumMod val="75000"/>
                  </a:schemeClr>
                </a:solidFill>
              </a:rPr>
              <a:t>PARTICIPATION AND COMPETITION:</a:t>
            </a:r>
          </a:p>
          <a:p>
            <a:pPr algn="ctr"/>
            <a:r>
              <a:rPr lang="it-IT" sz="6500" b="1" dirty="0" smtClean="0">
                <a:solidFill>
                  <a:schemeClr val="accent1">
                    <a:lumMod val="75000"/>
                  </a:schemeClr>
                </a:solidFill>
              </a:rPr>
              <a:t>RIVALS? </a:t>
            </a:r>
            <a:endParaRPr lang="it-IT" sz="6500" b="1" dirty="0">
              <a:solidFill>
                <a:schemeClr val="accent1">
                  <a:lumMod val="75000"/>
                </a:schemeClr>
              </a:solidFill>
            </a:endParaRPr>
          </a:p>
        </p:txBody>
      </p:sp>
    </p:spTree>
    <p:extLst>
      <p:ext uri="{BB962C8B-B14F-4D97-AF65-F5344CB8AC3E}">
        <p14:creationId xmlns:p14="http://schemas.microsoft.com/office/powerpoint/2010/main" val="260599523"/>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ustavopiga.it/wordpress/wp-content/uploads/2014/07/pw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32" y="1255880"/>
            <a:ext cx="7908112" cy="5474847"/>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p:cNvSpPr>
            <a:spLocks noGrp="1"/>
          </p:cNvSpPr>
          <p:nvPr>
            <p:ph type="title"/>
          </p:nvPr>
        </p:nvSpPr>
        <p:spPr>
          <a:xfrm>
            <a:off x="0" y="157074"/>
            <a:ext cx="6975566" cy="992459"/>
          </a:xfrm>
        </p:spPr>
        <p:txBody>
          <a:bodyPr>
            <a:normAutofit/>
          </a:bodyPr>
          <a:lstStyle/>
          <a:p>
            <a:r>
              <a:rPr kumimoji="1" lang="it-IT" sz="3100" b="1" dirty="0" err="1" smtClean="0">
                <a:solidFill>
                  <a:srgbClr val="0070C0"/>
                </a:solidFill>
                <a:effectLst>
                  <a:outerShdw blurRad="38100" dist="38100" dir="2700000" algn="tl">
                    <a:srgbClr val="C0C0C0"/>
                  </a:outerShdw>
                </a:effectLst>
                <a:latin typeface="Calibri" pitchFamily="34" charset="0"/>
                <a:ea typeface="+mn-ea"/>
                <a:cs typeface="Arial" charset="0"/>
              </a:rPr>
              <a:t>Discrimination</a:t>
            </a:r>
            <a:r>
              <a:rPr kumimoji="1" lang="it-IT" sz="3100" b="1" dirty="0" smtClean="0">
                <a:solidFill>
                  <a:srgbClr val="0070C0"/>
                </a:solidFill>
                <a:effectLst>
                  <a:outerShdw blurRad="38100" dist="38100" dir="2700000" algn="tl">
                    <a:srgbClr val="C0C0C0"/>
                  </a:outerShdw>
                </a:effectLst>
                <a:latin typeface="Calibri" pitchFamily="34" charset="0"/>
                <a:ea typeface="+mn-ea"/>
                <a:cs typeface="Arial" charset="0"/>
              </a:rPr>
              <a:t>?</a:t>
            </a:r>
          </a:p>
        </p:txBody>
      </p:sp>
    </p:spTree>
    <p:extLst>
      <p:ext uri="{BB962C8B-B14F-4D97-AF65-F5344CB8AC3E}">
        <p14:creationId xmlns:p14="http://schemas.microsoft.com/office/powerpoint/2010/main" val="2259617074"/>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917599"/>
            <a:ext cx="9646276" cy="5755422"/>
          </a:xfrm>
          <a:prstGeom prst="rect">
            <a:avLst/>
          </a:prstGeom>
        </p:spPr>
        <p:txBody>
          <a:bodyPr wrap="square">
            <a:spAutoFit/>
          </a:bodyPr>
          <a:lstStyle/>
          <a:p>
            <a:pPr algn="ctr"/>
            <a:r>
              <a:rPr lang="en-US" dirty="0" smtClean="0"/>
              <a:t>	</a:t>
            </a:r>
            <a:r>
              <a:rPr lang="en-US" sz="2400" b="1" dirty="0" smtClean="0">
                <a:latin typeface="Calibri" pitchFamily="34" charset="0"/>
              </a:rPr>
              <a:t>- skills assessment and development programs</a:t>
            </a:r>
          </a:p>
          <a:p>
            <a:pPr algn="ctr"/>
            <a:r>
              <a:rPr lang="en-US" sz="2400" b="1" dirty="0" smtClean="0">
                <a:latin typeface="Calibri" pitchFamily="34" charset="0"/>
              </a:rPr>
              <a:t>	- business mentoring or coaching</a:t>
            </a:r>
          </a:p>
          <a:p>
            <a:pPr algn="ctr"/>
            <a:r>
              <a:rPr lang="en-US" sz="2400" b="1" dirty="0" smtClean="0">
                <a:latin typeface="Calibri" pitchFamily="34" charset="0"/>
              </a:rPr>
              <a:t>	- training in commercial tendering</a:t>
            </a:r>
          </a:p>
          <a:p>
            <a:pPr algn="ctr"/>
            <a:r>
              <a:rPr lang="en-US" sz="2400" b="1" dirty="0" smtClean="0">
                <a:latin typeface="Calibri" pitchFamily="34" charset="0"/>
              </a:rPr>
              <a:t>	- small business advice</a:t>
            </a:r>
          </a:p>
          <a:p>
            <a:pPr algn="ctr"/>
            <a:r>
              <a:rPr lang="en-US" sz="2400" b="1" dirty="0" smtClean="0">
                <a:latin typeface="Calibri" pitchFamily="34" charset="0"/>
              </a:rPr>
              <a:t>	- simplification of bidding documents and questionnaires</a:t>
            </a:r>
          </a:p>
          <a:p>
            <a:pPr algn="ctr"/>
            <a:r>
              <a:rPr lang="en-US" sz="2400" b="1" dirty="0" smtClean="0">
                <a:latin typeface="Calibri" pitchFamily="34" charset="0"/>
              </a:rPr>
              <a:t>	- translation of documents into local language</a:t>
            </a:r>
          </a:p>
          <a:p>
            <a:pPr algn="ctr"/>
            <a:r>
              <a:rPr lang="en-US" sz="2400" b="1" dirty="0" smtClean="0">
                <a:latin typeface="Calibri" pitchFamily="34" charset="0"/>
              </a:rPr>
              <a:t>	- lowering or rationalization of pre-qualification criteria </a:t>
            </a:r>
          </a:p>
          <a:p>
            <a:pPr algn="ctr"/>
            <a:r>
              <a:rPr lang="en-US" sz="2400" b="1" dirty="0" smtClean="0">
                <a:latin typeface="Calibri" pitchFamily="34" charset="0"/>
              </a:rPr>
              <a:t>	- reduction in costs of bidding, e.g. payment for bidding documents</a:t>
            </a:r>
          </a:p>
          <a:p>
            <a:pPr algn="ctr"/>
            <a:r>
              <a:rPr lang="en-US" sz="2400" b="1" dirty="0" smtClean="0">
                <a:latin typeface="Calibri" pitchFamily="34" charset="0"/>
              </a:rPr>
              <a:t>	- lowering of barriers to entry,  e.g. compulsory industry registrations</a:t>
            </a:r>
          </a:p>
          <a:p>
            <a:pPr algn="ctr"/>
            <a:r>
              <a:rPr lang="en-US" sz="2400" b="1" dirty="0" smtClean="0">
                <a:latin typeface="Calibri" pitchFamily="34" charset="0"/>
              </a:rPr>
              <a:t>	- access to additional or cheaper forms of business financing and investment</a:t>
            </a:r>
          </a:p>
          <a:p>
            <a:pPr algn="ctr"/>
            <a:r>
              <a:rPr lang="en-US" sz="2400" b="1" dirty="0" smtClean="0">
                <a:latin typeface="Calibri" pitchFamily="34" charset="0"/>
              </a:rPr>
              <a:t>	- more transparent publication of business opportunities</a:t>
            </a:r>
          </a:p>
          <a:p>
            <a:pPr algn="ctr"/>
            <a:r>
              <a:rPr lang="en-US" sz="2400" b="1" dirty="0" smtClean="0">
                <a:latin typeface="Calibri" pitchFamily="34" charset="0"/>
              </a:rPr>
              <a:t>	- communication programs</a:t>
            </a:r>
          </a:p>
          <a:p>
            <a:pPr algn="ctr"/>
            <a:r>
              <a:rPr lang="en-US" sz="2400" b="1" dirty="0" smtClean="0">
                <a:solidFill>
                  <a:srgbClr val="00CC00"/>
                </a:solidFill>
                <a:latin typeface="Calibri" pitchFamily="34" charset="0"/>
              </a:rPr>
              <a:t>						</a:t>
            </a:r>
            <a:endParaRPr lang="en-US" sz="2400" b="1" dirty="0">
              <a:solidFill>
                <a:srgbClr val="C00000"/>
              </a:solidFill>
              <a:latin typeface="Calibri" pitchFamily="34" charset="0"/>
            </a:endParaRPr>
          </a:p>
        </p:txBody>
      </p:sp>
      <p:sp>
        <p:nvSpPr>
          <p:cNvPr id="3" name="Titolo 1"/>
          <p:cNvSpPr>
            <a:spLocks noGrp="1"/>
          </p:cNvSpPr>
          <p:nvPr>
            <p:ph type="title"/>
          </p:nvPr>
        </p:nvSpPr>
        <p:spPr>
          <a:xfrm>
            <a:off x="0" y="222386"/>
            <a:ext cx="8915400" cy="783453"/>
          </a:xfrm>
        </p:spPr>
        <p:txBody>
          <a:bodyPr>
            <a:normAutofit/>
          </a:bodyPr>
          <a:lstStyle/>
          <a:p>
            <a:pPr algn="l"/>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Classic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solutions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to deal with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SMEs</a:t>
            </a:r>
            <a:endPar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spTree>
    <p:extLst>
      <p:ext uri="{BB962C8B-B14F-4D97-AF65-F5344CB8AC3E}">
        <p14:creationId xmlns:p14="http://schemas.microsoft.com/office/powerpoint/2010/main" val="2041893450"/>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600203"/>
            <a:ext cx="8915400" cy="5035728"/>
          </a:xfrm>
        </p:spPr>
        <p:txBody>
          <a:bodyPr>
            <a:normAutofit fontScale="85000" lnSpcReduction="20000"/>
          </a:bodyPr>
          <a:lstStyle/>
          <a:p>
            <a:pPr>
              <a:buNone/>
            </a:pPr>
            <a:r>
              <a:rPr lang="en-US" dirty="0" smtClean="0"/>
              <a:t>	“We … </a:t>
            </a:r>
            <a:r>
              <a:rPr lang="en-US" dirty="0" err="1" smtClean="0"/>
              <a:t>analyz</a:t>
            </a:r>
            <a:r>
              <a:rPr lang="en-US" dirty="0" smtClean="0"/>
              <a:t>(e) the transactions - below the European threshold - that took place on the Italian e-marketplace during the period 2005-10. Although micro suppliers are the most represented group of firms in the </a:t>
            </a:r>
            <a:r>
              <a:rPr lang="en-US" dirty="0" err="1" smtClean="0"/>
              <a:t>emarketplace</a:t>
            </a:r>
            <a:r>
              <a:rPr lang="en-US" dirty="0" smtClean="0"/>
              <a:t>, </a:t>
            </a:r>
            <a:r>
              <a:rPr lang="en-US" b="1" dirty="0" smtClean="0"/>
              <a:t>evidence suggests that the largest suppliers display the highest success rates in getting public contracts</a:t>
            </a:r>
            <a:r>
              <a:rPr lang="en-US" dirty="0" smtClean="0"/>
              <a:t>. Degree of loyalty with buyers and geographical location of both buyers and suppliers also emerge as relevant  factors of success in the e-procurement market, proving, at least to some extent, that </a:t>
            </a:r>
            <a:r>
              <a:rPr lang="en-US" b="1" dirty="0" smtClean="0"/>
              <a:t>some features of “physical” procurement markets are mirrored in the “virtual” markets</a:t>
            </a:r>
            <a:r>
              <a:rPr lang="en-US" dirty="0" smtClean="0"/>
              <a:t>.”</a:t>
            </a:r>
          </a:p>
          <a:p>
            <a:pPr>
              <a:buNone/>
            </a:pPr>
            <a:endParaRPr lang="en-US" dirty="0" smtClean="0"/>
          </a:p>
          <a:p>
            <a:pPr>
              <a:buNone/>
            </a:pPr>
            <a:r>
              <a:rPr lang="it-IT" dirty="0" smtClean="0"/>
              <a:t>	</a:t>
            </a:r>
            <a:r>
              <a:rPr lang="it-IT" sz="2100" dirty="0" smtClean="0"/>
              <a:t>“Il Public Procurement come stimolo alle PMI: il caso del Mercato Elettronico della Pubblica Amministrazione” by Gian Luigi Albano, Federico </a:t>
            </a:r>
            <a:r>
              <a:rPr lang="it-IT" sz="2100" dirty="0" err="1" smtClean="0"/>
              <a:t>Antellini</a:t>
            </a:r>
            <a:r>
              <a:rPr lang="it-IT" sz="2100" dirty="0" smtClean="0"/>
              <a:t> Russo and Roberto Zampino.</a:t>
            </a:r>
            <a:endParaRPr lang="it-IT" sz="2100" dirty="0"/>
          </a:p>
        </p:txBody>
      </p:sp>
      <p:sp>
        <p:nvSpPr>
          <p:cNvPr id="4" name="Titolo 1"/>
          <p:cNvSpPr>
            <a:spLocks noGrp="1"/>
          </p:cNvSpPr>
          <p:nvPr>
            <p:ph type="title"/>
          </p:nvPr>
        </p:nvSpPr>
        <p:spPr>
          <a:xfrm>
            <a:off x="0" y="222386"/>
            <a:ext cx="8915400" cy="783453"/>
          </a:xfrm>
        </p:spPr>
        <p:txBody>
          <a:bodyPr>
            <a:normAutofit/>
          </a:bodyPr>
          <a:lstStyle/>
          <a:p>
            <a:pPr algn="l"/>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Can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e-proc</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solve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SMEs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issues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a:t>
            </a:r>
          </a:p>
        </p:txBody>
      </p:sp>
    </p:spTree>
    <p:extLst>
      <p:ext uri="{BB962C8B-B14F-4D97-AF65-F5344CB8AC3E}">
        <p14:creationId xmlns:p14="http://schemas.microsoft.com/office/powerpoint/2010/main" val="390473703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40454" y="1353630"/>
            <a:ext cx="3312281" cy="2335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965424" y="1192764"/>
            <a:ext cx="3258187" cy="243751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12446" y="3342769"/>
            <a:ext cx="2860984" cy="2233234"/>
          </a:xfrm>
          <a:prstGeom prst="rect">
            <a:avLst/>
          </a:prstGeom>
          <a:noFill/>
          <a:ln w="9525">
            <a:noFill/>
            <a:miter lim="800000"/>
            <a:headEnd/>
            <a:tailEnd/>
          </a:ln>
        </p:spPr>
      </p:pic>
      <p:sp>
        <p:nvSpPr>
          <p:cNvPr id="7" name="Titolo 1"/>
          <p:cNvSpPr>
            <a:spLocks noGrp="1"/>
          </p:cNvSpPr>
          <p:nvPr>
            <p:ph type="title"/>
          </p:nvPr>
        </p:nvSpPr>
        <p:spPr>
          <a:xfrm>
            <a:off x="495300" y="274638"/>
            <a:ext cx="6793774" cy="848768"/>
          </a:xfrm>
        </p:spPr>
        <p:txBody>
          <a:bodyPr>
            <a:normAutofit/>
          </a:bodyPr>
          <a:lstStyle/>
          <a:p>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E </a:t>
            </a:r>
            <a:r>
              <a:rPr kumimoji="1" lang="it-IT" sz="3400" b="1" dirty="0" err="1" smtClean="0">
                <a:solidFill>
                  <a:srgbClr val="0070C0"/>
                </a:solidFill>
                <a:effectLst>
                  <a:outerShdw blurRad="38100" dist="38100" dir="2700000" algn="tl">
                    <a:srgbClr val="C0C0C0"/>
                  </a:outerShdw>
                </a:effectLst>
                <a:latin typeface="Calibri" pitchFamily="34" charset="0"/>
                <a:ea typeface="+mn-ea"/>
                <a:cs typeface="Arial" charset="0"/>
              </a:rPr>
              <a:t>proc</a:t>
            </a:r>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 and </a:t>
            </a:r>
            <a:r>
              <a:rPr kumimoji="1" lang="it-IT" sz="3400" b="1" dirty="0" err="1" smtClean="0">
                <a:solidFill>
                  <a:srgbClr val="0070C0"/>
                </a:solidFill>
                <a:effectLst>
                  <a:outerShdw blurRad="38100" dist="38100" dir="2700000" algn="tl">
                    <a:srgbClr val="C0C0C0"/>
                  </a:outerShdw>
                </a:effectLst>
                <a:latin typeface="Calibri" pitchFamily="34" charset="0"/>
                <a:ea typeface="+mn-ea"/>
                <a:cs typeface="Arial" charset="0"/>
              </a:rPr>
              <a:t>SMEs</a:t>
            </a:r>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400" b="1" dirty="0" err="1" smtClean="0">
                <a:solidFill>
                  <a:srgbClr val="0070C0"/>
                </a:solidFill>
                <a:effectLst>
                  <a:outerShdw blurRad="38100" dist="38100" dir="2700000" algn="tl">
                    <a:srgbClr val="C0C0C0"/>
                  </a:outerShdw>
                </a:effectLst>
                <a:latin typeface="Calibri" pitchFamily="34" charset="0"/>
                <a:ea typeface="+mn-ea"/>
                <a:cs typeface="Arial" charset="0"/>
              </a:rPr>
              <a:t>Koneps</a:t>
            </a:r>
            <a:endPar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sp>
        <p:nvSpPr>
          <p:cNvPr id="2" name="CasellaDiTesto 1"/>
          <p:cNvSpPr txBox="1"/>
          <p:nvPr/>
        </p:nvSpPr>
        <p:spPr>
          <a:xfrm>
            <a:off x="273465" y="5708591"/>
            <a:ext cx="8950146" cy="1077218"/>
          </a:xfrm>
          <a:prstGeom prst="rect">
            <a:avLst/>
          </a:prstGeom>
          <a:noFill/>
        </p:spPr>
        <p:txBody>
          <a:bodyPr wrap="square" rtlCol="0">
            <a:spAutoFit/>
          </a:bodyPr>
          <a:lstStyle/>
          <a:p>
            <a:r>
              <a:rPr lang="it-IT" dirty="0" smtClean="0"/>
              <a:t>«</a:t>
            </a:r>
            <a:r>
              <a:rPr lang="it-IT" i="1" dirty="0" err="1" smtClean="0"/>
              <a:t>Centralized</a:t>
            </a:r>
            <a:r>
              <a:rPr lang="it-IT" i="1" dirty="0" smtClean="0"/>
              <a:t> </a:t>
            </a:r>
            <a:r>
              <a:rPr lang="it-IT" i="1" dirty="0" err="1" smtClean="0"/>
              <a:t>purchasing</a:t>
            </a:r>
            <a:r>
              <a:rPr lang="it-IT" i="1" dirty="0" smtClean="0"/>
              <a:t> </a:t>
            </a:r>
            <a:r>
              <a:rPr lang="it-IT" i="1" dirty="0" err="1" smtClean="0"/>
              <a:t>has</a:t>
            </a:r>
            <a:r>
              <a:rPr lang="it-IT" i="1" dirty="0" smtClean="0"/>
              <a:t> a </a:t>
            </a:r>
            <a:r>
              <a:rPr lang="it-IT" i="1" dirty="0" err="1" smtClean="0"/>
              <a:t>considerable</a:t>
            </a:r>
            <a:r>
              <a:rPr lang="it-IT" i="1" dirty="0" smtClean="0"/>
              <a:t> negative </a:t>
            </a:r>
            <a:r>
              <a:rPr lang="it-IT" i="1" dirty="0" err="1" smtClean="0"/>
              <a:t>effect</a:t>
            </a:r>
            <a:r>
              <a:rPr lang="it-IT" i="1" dirty="0" smtClean="0"/>
              <a:t> on SME </a:t>
            </a:r>
            <a:r>
              <a:rPr lang="it-IT" i="1" dirty="0" err="1" smtClean="0"/>
              <a:t>access</a:t>
            </a:r>
            <a:r>
              <a:rPr lang="it-IT" dirty="0" smtClean="0"/>
              <a:t>» in EU, P</a:t>
            </a:r>
            <a:r>
              <a:rPr lang="en-US" dirty="0" smtClean="0"/>
              <a:t>W</a:t>
            </a:r>
            <a:r>
              <a:rPr lang="it-IT" dirty="0" smtClean="0"/>
              <a:t>C </a:t>
            </a:r>
            <a:r>
              <a:rPr lang="it-IT" dirty="0" err="1" smtClean="0"/>
              <a:t>study</a:t>
            </a:r>
            <a:r>
              <a:rPr lang="it-IT" dirty="0"/>
              <a:t>.</a:t>
            </a:r>
          </a:p>
        </p:txBody>
      </p:sp>
    </p:spTree>
    <p:extLst>
      <p:ext uri="{BB962C8B-B14F-4D97-AF65-F5344CB8AC3E}">
        <p14:creationId xmlns:p14="http://schemas.microsoft.com/office/powerpoint/2010/main" val="34807044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026"/>
                                        </p:tgtEl>
                                      </p:cBhvr>
                                      <p:by x="25000" y="2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028"/>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1028"/>
                                        </p:tgtEl>
                                      </p:cBhvr>
                                      <p:by x="25000" y="2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wipe(down)">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027"/>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1027"/>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5175" y="1353402"/>
            <a:ext cx="8915400" cy="5164963"/>
          </a:xfrm>
        </p:spPr>
        <p:txBody>
          <a:bodyPr>
            <a:normAutofit fontScale="92500"/>
          </a:bodyPr>
          <a:lstStyle/>
          <a:p>
            <a:pPr algn="just">
              <a:buNone/>
            </a:pPr>
            <a:r>
              <a:rPr lang="en-US" sz="2000" dirty="0" smtClean="0">
                <a:latin typeface="Calibri" pitchFamily="34" charset="0"/>
              </a:rPr>
              <a:t>	</a:t>
            </a:r>
            <a:r>
              <a:rPr lang="en-US" sz="2600" dirty="0" smtClean="0">
                <a:latin typeface="Calibri" pitchFamily="34" charset="0"/>
              </a:rPr>
              <a:t>“Failing to recognize how affirmative action can be used to enhance procurement competition grossly overstates the cost of affirmative action subsidies.”</a:t>
            </a:r>
          </a:p>
          <a:p>
            <a:pPr algn="just">
              <a:buNone/>
            </a:pPr>
            <a:endParaRPr lang="en-US" sz="2600" dirty="0" smtClean="0">
              <a:latin typeface="Calibri" pitchFamily="34" charset="0"/>
            </a:endParaRPr>
          </a:p>
          <a:p>
            <a:pPr algn="just">
              <a:buNone/>
            </a:pPr>
            <a:r>
              <a:rPr lang="en-US" sz="2600" dirty="0" smtClean="0">
                <a:latin typeface="Calibri" pitchFamily="34" charset="0"/>
              </a:rPr>
              <a:t>	For example, nonpartisan state legislative analysts estimate the California Department of General Services spent an additional $9.9 million last year by rejecting low bids from firms that failed to comply with affirmative action requirements. Unfortunately, these estimates ignore how affirmative action may have driven down the low bids that were used as the benchmark.  </a:t>
            </a:r>
            <a:r>
              <a:rPr lang="en-US" sz="2600" b="1" dirty="0" smtClean="0">
                <a:latin typeface="Calibri" pitchFamily="34" charset="0"/>
              </a:rPr>
              <a:t>Without the enhanced bidding competition created by affirmative action, these low bids and the low bids on other bidding contracts may have been substantially higher</a:t>
            </a:r>
            <a:r>
              <a:rPr lang="en-US" sz="2600" dirty="0" smtClean="0">
                <a:latin typeface="Calibri" pitchFamily="34" charset="0"/>
              </a:rPr>
              <a:t>.”</a:t>
            </a:r>
            <a:endParaRPr lang="it-IT" sz="2600" dirty="0">
              <a:latin typeface="Calibri" pitchFamily="34" charset="0"/>
            </a:endParaRPr>
          </a:p>
        </p:txBody>
      </p:sp>
      <p:sp>
        <p:nvSpPr>
          <p:cNvPr id="4" name="Titolo 1"/>
          <p:cNvSpPr txBox="1">
            <a:spLocks/>
          </p:cNvSpPr>
          <p:nvPr/>
        </p:nvSpPr>
        <p:spPr>
          <a:xfrm>
            <a:off x="0" y="222068"/>
            <a:ext cx="8839769" cy="97581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it-IT" sz="3600" b="1" i="0" u="none" strike="noStrike" kern="1200" cap="none" spc="0" normalizeH="0" baseline="0" noProof="0" dirty="0" err="1"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Unorthodox</a:t>
            </a:r>
            <a:r>
              <a:rPr kumimoji="1" lang="it-IT" sz="3600" b="1" i="0" u="none" strike="noStrike" kern="1200" cap="none" spc="0" normalizeH="0" baseline="0" noProof="0" dirty="0"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 </a:t>
            </a:r>
            <a:r>
              <a:rPr kumimoji="1" lang="it-IT" sz="3600" b="1" i="0" u="none" strike="noStrike" kern="1200" cap="none" spc="0" normalizeH="0" baseline="0" noProof="0" dirty="0" err="1"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solutions</a:t>
            </a:r>
            <a:r>
              <a:rPr kumimoji="1" lang="it-IT" sz="3600" b="1" i="0" u="none" strike="noStrike" kern="1200" cap="none" spc="0" normalizeH="0" baseline="0" noProof="0" dirty="0"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 </a:t>
            </a:r>
            <a:r>
              <a:rPr kumimoji="1" lang="it-IT" sz="3600" b="1" i="0" u="none" strike="noStrike" kern="1200" cap="none" spc="0" normalizeH="0" baseline="0" noProof="0" dirty="0" err="1"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preferences</a:t>
            </a:r>
            <a:r>
              <a:rPr kumimoji="1" lang="it-IT" sz="3600" b="1" i="0" u="none" strike="noStrike" kern="1200" cap="none" spc="0" normalizeH="0" baseline="0" noProof="0" dirty="0" smtClean="0">
                <a:ln>
                  <a:noFill/>
                </a:ln>
                <a:solidFill>
                  <a:srgbClr val="0070C0"/>
                </a:solidFill>
                <a:effectLst>
                  <a:outerShdw blurRad="38100" dist="38100" dir="2700000" algn="tl">
                    <a:srgbClr val="C0C0C0"/>
                  </a:outerShdw>
                </a:effectLst>
                <a:uLnTx/>
                <a:uFillTx/>
                <a:latin typeface="Calibri" pitchFamily="34" charset="0"/>
                <a:ea typeface="+mn-ea"/>
                <a:cs typeface="Arial" charset="0"/>
              </a:rPr>
              <a:t> </a:t>
            </a:r>
            <a:endParaRPr kumimoji="1" lang="it-IT" sz="3600" b="1" i="0" u="none" strike="noStrike" kern="1200" cap="none" spc="0" normalizeH="0" baseline="0" noProof="0" dirty="0">
              <a:ln>
                <a:noFill/>
              </a:ln>
              <a:solidFill>
                <a:srgbClr val="0070C0"/>
              </a:solidFill>
              <a:effectLst>
                <a:outerShdw blurRad="38100" dist="38100" dir="2700000" algn="tl">
                  <a:srgbClr val="C0C0C0"/>
                </a:outerShdw>
              </a:effectLst>
              <a:uLnTx/>
              <a:uFillTx/>
              <a:latin typeface="Calibri" pitchFamily="34" charset="0"/>
              <a:ea typeface="+mn-ea"/>
              <a:cs typeface="Arial" charset="0"/>
            </a:endParaRPr>
          </a:p>
        </p:txBody>
      </p:sp>
    </p:spTree>
    <p:extLst>
      <p:ext uri="{BB962C8B-B14F-4D97-AF65-F5344CB8AC3E}">
        <p14:creationId xmlns:p14="http://schemas.microsoft.com/office/powerpoint/2010/main" val="13993637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22068"/>
            <a:ext cx="8839769" cy="975815"/>
          </a:xfrm>
        </p:spPr>
        <p:txBody>
          <a:bodyPr>
            <a:normAutofit/>
          </a:bodyPr>
          <a:lstStyle/>
          <a:p>
            <a:pPr algn="l"/>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Unorthodox</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solutions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set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asides</a:t>
            </a:r>
            <a:endParaRPr kumimoji="1" lang="it-IT" sz="3600" b="1" dirty="0">
              <a:solidFill>
                <a:srgbClr val="0070C0"/>
              </a:solidFill>
              <a:effectLst>
                <a:outerShdw blurRad="38100" dist="38100" dir="2700000" algn="tl">
                  <a:srgbClr val="C0C0C0"/>
                </a:outerShdw>
              </a:effectLst>
              <a:latin typeface="Calibri" pitchFamily="34" charset="0"/>
              <a:ea typeface="+mn-ea"/>
              <a:cs typeface="Arial" charset="0"/>
            </a:endParaRPr>
          </a:p>
        </p:txBody>
      </p:sp>
      <p:sp>
        <p:nvSpPr>
          <p:cNvPr id="3" name="Segnaposto contenuto 2"/>
          <p:cNvSpPr>
            <a:spLocks noGrp="1"/>
          </p:cNvSpPr>
          <p:nvPr>
            <p:ph idx="1"/>
          </p:nvPr>
        </p:nvSpPr>
        <p:spPr>
          <a:xfrm>
            <a:off x="577187" y="1626357"/>
            <a:ext cx="8915400" cy="4578499"/>
          </a:xfrm>
        </p:spPr>
        <p:txBody>
          <a:bodyPr>
            <a:normAutofit fontScale="92500"/>
          </a:bodyPr>
          <a:lstStyle/>
          <a:p>
            <a:pPr algn="just"/>
            <a:r>
              <a:rPr lang="en-US" sz="2600" dirty="0" smtClean="0">
                <a:latin typeface="Calibri" pitchFamily="34" charset="0"/>
              </a:rPr>
              <a:t>“For example, if four incumbent construction firms were bidding to build four different playgrounds, they might be able to coordinate their bidding (either tacitly or explicitly) to divide the contracts among themselves.”</a:t>
            </a:r>
          </a:p>
          <a:p>
            <a:pPr algn="just"/>
            <a:r>
              <a:rPr lang="en-US" sz="2600" dirty="0" smtClean="0">
                <a:latin typeface="Calibri" pitchFamily="34" charset="0"/>
              </a:rPr>
              <a:t>“Setting aside one of the bidding contracts for traditionally disadvantaged, non-incumbent firms may enhance </a:t>
            </a:r>
            <a:r>
              <a:rPr lang="en-US" sz="2600" dirty="0" err="1" smtClean="0">
                <a:latin typeface="Calibri" pitchFamily="34" charset="0"/>
              </a:rPr>
              <a:t>intragroup</a:t>
            </a:r>
            <a:r>
              <a:rPr lang="en-US" sz="2600" dirty="0" smtClean="0">
                <a:latin typeface="Calibri" pitchFamily="34" charset="0"/>
              </a:rPr>
              <a:t> competition, as the four incumbents must now compete for just three contracts. Any incumbent that believes it may end up empty-handed is likely to reduce the markup in its sealed bid. </a:t>
            </a:r>
            <a:r>
              <a:rPr lang="en-US" sz="2600" b="1" dirty="0" smtClean="0">
                <a:latin typeface="Calibri" pitchFamily="34" charset="0"/>
              </a:rPr>
              <a:t>While the government may pay more on contracts set aside for traditionally disadvantaged bidders, reduced costs for non-set-aside contracts can lower overall procurement costs</a:t>
            </a:r>
            <a:r>
              <a:rPr lang="en-US" sz="2600" dirty="0" smtClean="0">
                <a:latin typeface="Calibri" pitchFamily="34" charset="0"/>
              </a:rPr>
              <a:t>.”</a:t>
            </a:r>
            <a:endParaRPr lang="it-IT" sz="2600" dirty="0">
              <a:latin typeface="Calibri" pitchFamily="34" charset="0"/>
            </a:endParaRPr>
          </a:p>
        </p:txBody>
      </p:sp>
    </p:spTree>
    <p:extLst>
      <p:ext uri="{BB962C8B-B14F-4D97-AF65-F5344CB8AC3E}">
        <p14:creationId xmlns:p14="http://schemas.microsoft.com/office/powerpoint/2010/main" val="14567542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lgn="just"/>
            <a:r>
              <a:rPr lang="en-US" b="1" dirty="0" smtClean="0">
                <a:latin typeface="Calibri" pitchFamily="34" charset="0"/>
                <a:cs typeface="Calibri" pitchFamily="34" charset="0"/>
              </a:rPr>
              <a:t>Fraud.</a:t>
            </a:r>
            <a:r>
              <a:rPr lang="en-US" dirty="0" smtClean="0">
                <a:latin typeface="Calibri" pitchFamily="34" charset="0"/>
                <a:cs typeface="Calibri" pitchFamily="34" charset="0"/>
              </a:rPr>
              <a:t> “fake” (small) corporations might be created only for the purpose of being awarded the procurement contract at a higher price. Or else, large companies might redefine their structure to participate as small ones and obtain the advantage (Brazil)</a:t>
            </a:r>
            <a:r>
              <a:rPr lang="en-US" b="1" dirty="0" smtClean="0">
                <a:latin typeface="Calibri" pitchFamily="34" charset="0"/>
                <a:cs typeface="Calibri" pitchFamily="34" charset="0"/>
              </a:rPr>
              <a:t>. A corrupt environment might make this fraud easier.</a:t>
            </a: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 Preferences in the hands of dominant lobby.</a:t>
            </a:r>
          </a:p>
          <a:p>
            <a:pPr>
              <a:buNone/>
            </a:pPr>
            <a:endParaRPr lang="en-US" b="1" dirty="0" smtClean="0">
              <a:latin typeface="Calibri" pitchFamily="34" charset="0"/>
              <a:cs typeface="Calibri" pitchFamily="34" charset="0"/>
            </a:endParaRPr>
          </a:p>
        </p:txBody>
      </p:sp>
      <p:sp>
        <p:nvSpPr>
          <p:cNvPr id="5" name="Rettangolo 7"/>
          <p:cNvSpPr>
            <a:spLocks noGrp="1" noChangeArrowheads="1"/>
          </p:cNvSpPr>
          <p:nvPr>
            <p:ph type="title"/>
          </p:nvPr>
        </p:nvSpPr>
        <p:spPr bwMode="auto">
          <a:xfrm>
            <a:off x="0" y="279114"/>
            <a:ext cx="8915400" cy="584775"/>
          </a:xfrm>
          <a:prstGeom prst="rect">
            <a:avLst/>
          </a:prstGeom>
          <a:noFill/>
          <a:ln w="9525">
            <a:noFill/>
            <a:miter lim="800000"/>
            <a:headEnd/>
            <a:tailEnd/>
          </a:ln>
        </p:spPr>
        <p:txBody>
          <a:bodyPr>
            <a:spAutoFit/>
          </a:bodyPr>
          <a:lstStyle/>
          <a:p>
            <a:pPr algn="l" defTabSz="914400">
              <a:spcBef>
                <a:spcPct val="50000"/>
              </a:spcBef>
            </a:pPr>
            <a:r>
              <a:rPr kumimoji="1" lang="it-IT" sz="3200" b="1" dirty="0" err="1" smtClean="0">
                <a:solidFill>
                  <a:srgbClr val="0070C0"/>
                </a:solidFill>
                <a:effectLst>
                  <a:outerShdw blurRad="38100" dist="38100" dir="2700000" algn="tl">
                    <a:srgbClr val="C0C0C0"/>
                  </a:outerShdw>
                </a:effectLst>
                <a:latin typeface="Calibri" pitchFamily="34" charset="0"/>
                <a:ea typeface="+mn-ea"/>
                <a:cs typeface="Arial" charset="0"/>
              </a:rPr>
              <a:t>Risks</a:t>
            </a:r>
            <a:r>
              <a:rPr kumimoji="1" lang="it-IT" sz="3200" b="1" dirty="0" smtClean="0">
                <a:solidFill>
                  <a:srgbClr val="0070C0"/>
                </a:solidFill>
                <a:effectLst>
                  <a:outerShdw blurRad="38100" dist="38100" dir="2700000" algn="tl">
                    <a:srgbClr val="C0C0C0"/>
                  </a:outerShdw>
                </a:effectLst>
                <a:latin typeface="Calibri" pitchFamily="34" charset="0"/>
                <a:ea typeface="+mn-ea"/>
                <a:cs typeface="Arial" charset="0"/>
              </a:rPr>
              <a:t>? In </a:t>
            </a:r>
            <a:r>
              <a:rPr kumimoji="1" lang="it-IT" sz="3200" b="1" dirty="0" err="1" smtClean="0">
                <a:solidFill>
                  <a:srgbClr val="0070C0"/>
                </a:solidFill>
                <a:effectLst>
                  <a:outerShdw blurRad="38100" dist="38100" dir="2700000" algn="tl">
                    <a:srgbClr val="C0C0C0"/>
                  </a:outerShdw>
                </a:effectLst>
                <a:latin typeface="Calibri" pitchFamily="34" charset="0"/>
                <a:ea typeface="+mn-ea"/>
                <a:cs typeface="Arial" charset="0"/>
              </a:rPr>
              <a:t>certain</a:t>
            </a:r>
            <a:r>
              <a:rPr kumimoji="1" lang="it-IT" sz="32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200" b="1" dirty="0" err="1" smtClean="0">
                <a:solidFill>
                  <a:srgbClr val="0070C0"/>
                </a:solidFill>
                <a:effectLst>
                  <a:outerShdw blurRad="38100" dist="38100" dir="2700000" algn="tl">
                    <a:srgbClr val="C0C0C0"/>
                  </a:outerShdw>
                </a:effectLst>
                <a:latin typeface="Calibri" pitchFamily="34" charset="0"/>
                <a:ea typeface="+mn-ea"/>
                <a:cs typeface="Arial" charset="0"/>
              </a:rPr>
              <a:t>environments</a:t>
            </a:r>
            <a:r>
              <a:rPr kumimoji="1" lang="it-IT" sz="3200" b="1" dirty="0" smtClean="0">
                <a:solidFill>
                  <a:srgbClr val="0070C0"/>
                </a:solidFill>
                <a:effectLst>
                  <a:outerShdw blurRad="38100" dist="38100" dir="2700000" algn="tl">
                    <a:srgbClr val="C0C0C0"/>
                  </a:outerShdw>
                </a:effectLst>
                <a:latin typeface="Calibri" pitchFamily="34" charset="0"/>
                <a:ea typeface="+mn-ea"/>
                <a:cs typeface="Arial" charset="0"/>
              </a:rPr>
              <a:t>, yes</a:t>
            </a:r>
            <a:endParaRPr kumimoji="1" lang="it-IT" sz="3200" b="1" dirty="0">
              <a:solidFill>
                <a:srgbClr val="0070C0"/>
              </a:solidFill>
              <a:effectLst>
                <a:outerShdw blurRad="38100" dist="38100" dir="2700000" algn="tl">
                  <a:srgbClr val="C0C0C0"/>
                </a:outerShdw>
              </a:effectLst>
              <a:latin typeface="Calibri" pitchFamily="34" charset="0"/>
              <a:ea typeface="+mn-ea"/>
              <a:cs typeface="Arial" charset="0"/>
            </a:endParaRPr>
          </a:p>
        </p:txBody>
      </p:sp>
    </p:spTree>
    <p:extLst>
      <p:ext uri="{BB962C8B-B14F-4D97-AF65-F5344CB8AC3E}">
        <p14:creationId xmlns:p14="http://schemas.microsoft.com/office/powerpoint/2010/main" val="31701929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err="1" smtClean="0"/>
              <a:t>Set-aside</a:t>
            </a:r>
            <a:r>
              <a:rPr lang="it-IT" dirty="0" smtClean="0"/>
              <a:t> and </a:t>
            </a:r>
            <a:r>
              <a:rPr lang="it-IT" dirty="0" err="1" smtClean="0"/>
              <a:t>preferences</a:t>
            </a:r>
            <a:r>
              <a:rPr lang="it-IT" dirty="0" smtClean="0"/>
              <a:t> </a:t>
            </a:r>
            <a:r>
              <a:rPr lang="it-IT" dirty="0" err="1" smtClean="0"/>
              <a:t>might</a:t>
            </a:r>
            <a:r>
              <a:rPr lang="it-IT" dirty="0" smtClean="0"/>
              <a:t> </a:t>
            </a:r>
            <a:r>
              <a:rPr lang="it-IT" dirty="0" err="1" smtClean="0"/>
              <a:t>be</a:t>
            </a:r>
            <a:r>
              <a:rPr lang="it-IT" dirty="0" smtClean="0"/>
              <a:t> </a:t>
            </a:r>
            <a:r>
              <a:rPr lang="it-IT" dirty="0" err="1" smtClean="0"/>
              <a:t>optimal</a:t>
            </a:r>
            <a:r>
              <a:rPr lang="it-IT" dirty="0" smtClean="0"/>
              <a:t> </a:t>
            </a:r>
            <a:r>
              <a:rPr lang="it-IT" dirty="0" err="1" smtClean="0"/>
              <a:t>with</a:t>
            </a:r>
            <a:r>
              <a:rPr lang="it-IT" dirty="0" smtClean="0"/>
              <a:t> </a:t>
            </a:r>
            <a:r>
              <a:rPr lang="it-IT" dirty="0" err="1" smtClean="0"/>
              <a:t>competences</a:t>
            </a:r>
            <a:r>
              <a:rPr lang="it-IT" dirty="0" smtClean="0"/>
              <a:t>, </a:t>
            </a:r>
            <a:r>
              <a:rPr lang="it-IT" dirty="0" err="1" smtClean="0"/>
              <a:t>professionalization</a:t>
            </a:r>
            <a:r>
              <a:rPr lang="it-IT" dirty="0" smtClean="0"/>
              <a:t> and </a:t>
            </a:r>
            <a:r>
              <a:rPr lang="it-IT" dirty="0" err="1" smtClean="0"/>
              <a:t>integrity</a:t>
            </a:r>
            <a:r>
              <a:rPr lang="it-IT" dirty="0" smtClean="0"/>
              <a:t>.</a:t>
            </a:r>
          </a:p>
          <a:p>
            <a:endParaRPr lang="it-IT" dirty="0" smtClean="0"/>
          </a:p>
          <a:p>
            <a:r>
              <a:rPr lang="it-IT" dirty="0" err="1" smtClean="0"/>
              <a:t>Set-asides</a:t>
            </a:r>
            <a:r>
              <a:rPr lang="it-IT" dirty="0" smtClean="0"/>
              <a:t> and </a:t>
            </a:r>
            <a:r>
              <a:rPr lang="it-IT" dirty="0" err="1" smtClean="0"/>
              <a:t>preferences</a:t>
            </a:r>
            <a:r>
              <a:rPr lang="it-IT" dirty="0" smtClean="0"/>
              <a:t> are </a:t>
            </a:r>
            <a:r>
              <a:rPr lang="it-IT" dirty="0" err="1" smtClean="0"/>
              <a:t>risky</a:t>
            </a:r>
            <a:r>
              <a:rPr lang="it-IT" dirty="0" smtClean="0"/>
              <a:t> </a:t>
            </a:r>
            <a:r>
              <a:rPr lang="it-IT" dirty="0" err="1" smtClean="0"/>
              <a:t>with</a:t>
            </a:r>
            <a:r>
              <a:rPr lang="it-IT" dirty="0" smtClean="0"/>
              <a:t> </a:t>
            </a:r>
            <a:r>
              <a:rPr lang="it-IT" dirty="0" err="1" smtClean="0"/>
              <a:t>incompetence</a:t>
            </a:r>
            <a:r>
              <a:rPr lang="it-IT" dirty="0" smtClean="0"/>
              <a:t> and </a:t>
            </a:r>
            <a:r>
              <a:rPr lang="it-IT" dirty="0" err="1" smtClean="0"/>
              <a:t>disastrous</a:t>
            </a:r>
            <a:r>
              <a:rPr lang="it-IT" dirty="0" smtClean="0"/>
              <a:t> </a:t>
            </a:r>
            <a:r>
              <a:rPr lang="it-IT" dirty="0" err="1" smtClean="0"/>
              <a:t>with</a:t>
            </a:r>
            <a:r>
              <a:rPr lang="it-IT" dirty="0" smtClean="0"/>
              <a:t> </a:t>
            </a:r>
            <a:r>
              <a:rPr lang="it-IT" dirty="0" err="1" smtClean="0"/>
              <a:t>systemic</a:t>
            </a:r>
            <a:r>
              <a:rPr lang="it-IT" dirty="0" smtClean="0"/>
              <a:t> </a:t>
            </a:r>
            <a:r>
              <a:rPr lang="it-IT" dirty="0" err="1" smtClean="0"/>
              <a:t>corruption</a:t>
            </a:r>
            <a:r>
              <a:rPr lang="it-IT" dirty="0" smtClean="0"/>
              <a:t>. </a:t>
            </a:r>
            <a:endParaRPr lang="it-IT" dirty="0"/>
          </a:p>
        </p:txBody>
      </p:sp>
      <p:sp>
        <p:nvSpPr>
          <p:cNvPr id="4" name="Titolo 1"/>
          <p:cNvSpPr>
            <a:spLocks noGrp="1"/>
          </p:cNvSpPr>
          <p:nvPr>
            <p:ph type="title"/>
          </p:nvPr>
        </p:nvSpPr>
        <p:spPr>
          <a:xfrm>
            <a:off x="0" y="222386"/>
            <a:ext cx="8915400" cy="783453"/>
          </a:xfrm>
        </p:spPr>
        <p:txBody>
          <a:bodyPr>
            <a:normAutofit/>
          </a:bodyPr>
          <a:lstStyle/>
          <a:p>
            <a:pPr algn="l"/>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Conclusions</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tentative</a:t>
            </a:r>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a:t>
            </a:r>
          </a:p>
        </p:txBody>
      </p:sp>
    </p:spTree>
    <p:extLst>
      <p:ext uri="{BB962C8B-B14F-4D97-AF65-F5344CB8AC3E}">
        <p14:creationId xmlns:p14="http://schemas.microsoft.com/office/powerpoint/2010/main" val="34208149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0" y="0"/>
            <a:ext cx="8915400" cy="1143000"/>
          </a:xfrm>
        </p:spPr>
        <p:txBody>
          <a:bodyPr>
            <a:noAutofit/>
          </a:bodyPr>
          <a:lstStyle/>
          <a:p>
            <a:pPr algn="l"/>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At </a:t>
            </a:r>
            <a:r>
              <a:rPr kumimoji="1" lang="it-IT" sz="3400" b="1" dirty="0" err="1" smtClean="0">
                <a:solidFill>
                  <a:srgbClr val="0070C0"/>
                </a:solidFill>
                <a:effectLst>
                  <a:outerShdw blurRad="38100" dist="38100" dir="2700000" algn="tl">
                    <a:srgbClr val="C0C0C0"/>
                  </a:outerShdw>
                </a:effectLst>
                <a:latin typeface="Calibri" pitchFamily="34" charset="0"/>
                <a:ea typeface="+mn-ea"/>
                <a:cs typeface="Arial" charset="0"/>
              </a:rPr>
              <a:t>least</a:t>
            </a:r>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 import </a:t>
            </a:r>
            <a:r>
              <a:rPr kumimoji="1" lang="it-IT" sz="3400" b="1" dirty="0" err="1" smtClean="0">
                <a:solidFill>
                  <a:srgbClr val="0070C0"/>
                </a:solidFill>
                <a:effectLst>
                  <a:outerShdw blurRad="38100" dist="38100" dir="2700000" algn="tl">
                    <a:srgbClr val="C0C0C0"/>
                  </a:outerShdw>
                </a:effectLst>
                <a:latin typeface="Calibri" pitchFamily="34" charset="0"/>
                <a:ea typeface="+mn-ea"/>
                <a:cs typeface="Arial" charset="0"/>
              </a:rPr>
              <a:t>this</a:t>
            </a:r>
            <a:r>
              <a:rPr kumimoji="1" lang="it-IT" sz="3400" b="1" dirty="0" smtClean="0">
                <a:solidFill>
                  <a:srgbClr val="0070C0"/>
                </a:solidFill>
                <a:effectLst>
                  <a:outerShdw blurRad="38100" dist="38100" dir="2700000" algn="tl">
                    <a:srgbClr val="C0C0C0"/>
                  </a:outerShdw>
                </a:effectLst>
                <a:latin typeface="Calibri" pitchFamily="34" charset="0"/>
                <a:ea typeface="+mn-ea"/>
                <a:cs typeface="Arial" charset="0"/>
              </a:rPr>
              <a:t>!</a:t>
            </a:r>
            <a:endParaRPr kumimoji="1" lang="it-IT" sz="3400" b="1" dirty="0">
              <a:solidFill>
                <a:srgbClr val="0070C0"/>
              </a:solidFill>
              <a:effectLst>
                <a:outerShdw blurRad="38100" dist="38100" dir="2700000" algn="tl">
                  <a:srgbClr val="C0C0C0"/>
                </a:outerShdw>
              </a:effectLst>
              <a:latin typeface="Calibri" pitchFamily="34" charset="0"/>
              <a:ea typeface="+mn-ea"/>
              <a:cs typeface="Arial" charset="0"/>
            </a:endParaRPr>
          </a:p>
        </p:txBody>
      </p:sp>
      <p:sp>
        <p:nvSpPr>
          <p:cNvPr id="1360899" name="Rectangle 3"/>
          <p:cNvSpPr>
            <a:spLocks noGrp="1" noChangeArrowheads="1"/>
          </p:cNvSpPr>
          <p:nvPr>
            <p:ph type="body" idx="1"/>
          </p:nvPr>
        </p:nvSpPr>
        <p:spPr>
          <a:xfrm>
            <a:off x="326707" y="1477107"/>
            <a:ext cx="8915400" cy="5093509"/>
          </a:xfrm>
        </p:spPr>
        <p:txBody>
          <a:bodyPr>
            <a:normAutofit fontScale="70000" lnSpcReduction="20000"/>
          </a:bodyPr>
          <a:lstStyle/>
          <a:p>
            <a:pPr>
              <a:lnSpc>
                <a:spcPct val="110000"/>
              </a:lnSpc>
              <a:spcBef>
                <a:spcPct val="50000"/>
              </a:spcBef>
              <a:buFont typeface="Wingdings" pitchFamily="2" charset="2"/>
              <a:buNone/>
            </a:pPr>
            <a:r>
              <a:rPr lang="it-IT" sz="2500" b="1" dirty="0"/>
              <a:t>	</a:t>
            </a:r>
            <a:r>
              <a:rPr lang="it-IT" sz="4000" b="1" dirty="0" err="1">
                <a:latin typeface="Calibri" pitchFamily="34" charset="0"/>
              </a:rPr>
              <a:t>These</a:t>
            </a:r>
            <a:r>
              <a:rPr lang="it-IT" sz="4000" b="1" dirty="0">
                <a:latin typeface="Calibri" pitchFamily="34" charset="0"/>
              </a:rPr>
              <a:t> are </a:t>
            </a:r>
            <a:r>
              <a:rPr lang="it-IT" sz="4000" b="1" dirty="0" err="1">
                <a:latin typeface="Calibri" pitchFamily="34" charset="0"/>
              </a:rPr>
              <a:t>representatives</a:t>
            </a:r>
            <a:r>
              <a:rPr lang="it-IT" sz="4000" b="1" dirty="0">
                <a:latin typeface="Calibri" pitchFamily="34" charset="0"/>
              </a:rPr>
              <a:t> </a:t>
            </a:r>
            <a:r>
              <a:rPr lang="it-IT" sz="4000" b="1" dirty="0" err="1">
                <a:latin typeface="Calibri" pitchFamily="34" charset="0"/>
              </a:rPr>
              <a:t>of</a:t>
            </a:r>
            <a:r>
              <a:rPr lang="it-IT" sz="4000" b="1" dirty="0">
                <a:latin typeface="Calibri" pitchFamily="34" charset="0"/>
              </a:rPr>
              <a:t> the U.S. </a:t>
            </a:r>
            <a:r>
              <a:rPr lang="it-IT" sz="4000" b="1" dirty="0" err="1">
                <a:latin typeface="Calibri" pitchFamily="34" charset="0"/>
              </a:rPr>
              <a:t>Small</a:t>
            </a:r>
            <a:r>
              <a:rPr lang="it-IT" sz="4000" b="1" dirty="0">
                <a:latin typeface="Calibri" pitchFamily="34" charset="0"/>
              </a:rPr>
              <a:t> Business </a:t>
            </a:r>
            <a:r>
              <a:rPr lang="it-IT" sz="4000" b="1" dirty="0" err="1">
                <a:latin typeface="Calibri" pitchFamily="34" charset="0"/>
              </a:rPr>
              <a:t>Administration</a:t>
            </a:r>
            <a:r>
              <a:rPr lang="it-IT" sz="4000" b="1" dirty="0">
                <a:latin typeface="Calibri" pitchFamily="34" charset="0"/>
              </a:rPr>
              <a:t> in the </a:t>
            </a:r>
            <a:r>
              <a:rPr lang="it-IT" sz="4000" b="1" dirty="0" err="1">
                <a:latin typeface="Calibri" pitchFamily="34" charset="0"/>
              </a:rPr>
              <a:t>various</a:t>
            </a:r>
            <a:r>
              <a:rPr lang="it-IT" sz="4000" b="1" dirty="0">
                <a:latin typeface="Calibri" pitchFamily="34" charset="0"/>
              </a:rPr>
              <a:t> </a:t>
            </a:r>
            <a:r>
              <a:rPr lang="it-IT" sz="4000" b="1" dirty="0" err="1">
                <a:latin typeface="Calibri" pitchFamily="34" charset="0"/>
              </a:rPr>
              <a:t>large</a:t>
            </a:r>
            <a:r>
              <a:rPr lang="it-IT" sz="4000" b="1" dirty="0">
                <a:latin typeface="Calibri" pitchFamily="34" charset="0"/>
              </a:rPr>
              <a:t> Procurement </a:t>
            </a:r>
            <a:r>
              <a:rPr lang="it-IT" sz="4000" b="1" dirty="0" err="1">
                <a:latin typeface="Calibri" pitchFamily="34" charset="0"/>
              </a:rPr>
              <a:t>Agencies</a:t>
            </a:r>
            <a:r>
              <a:rPr lang="it-IT" sz="4000" b="1" dirty="0">
                <a:latin typeface="Calibri" pitchFamily="34" charset="0"/>
              </a:rPr>
              <a:t>.</a:t>
            </a:r>
          </a:p>
          <a:p>
            <a:pPr>
              <a:lnSpc>
                <a:spcPct val="110000"/>
              </a:lnSpc>
              <a:spcBef>
                <a:spcPct val="50000"/>
              </a:spcBef>
              <a:buFont typeface="Wingdings" pitchFamily="2" charset="2"/>
              <a:buNone/>
            </a:pPr>
            <a:r>
              <a:rPr lang="it-IT" sz="4000" dirty="0">
                <a:latin typeface="Calibri" pitchFamily="34" charset="0"/>
              </a:rPr>
              <a:t>	</a:t>
            </a:r>
            <a:r>
              <a:rPr lang="it-IT" sz="4000" u="sng" dirty="0" err="1">
                <a:latin typeface="Calibri" pitchFamily="34" charset="0"/>
              </a:rPr>
              <a:t>Functions</a:t>
            </a:r>
            <a:r>
              <a:rPr lang="it-IT" sz="4000" u="sng" dirty="0">
                <a:latin typeface="Calibri" pitchFamily="34" charset="0"/>
              </a:rPr>
              <a:t> and </a:t>
            </a:r>
            <a:r>
              <a:rPr lang="it-IT" sz="4000" u="sng" dirty="0" err="1">
                <a:latin typeface="Calibri" pitchFamily="34" charset="0"/>
              </a:rPr>
              <a:t>Powers</a:t>
            </a:r>
            <a:r>
              <a:rPr lang="it-IT" sz="4000" u="sng" dirty="0">
                <a:latin typeface="Calibri" pitchFamily="34" charset="0"/>
              </a:rPr>
              <a:t>:</a:t>
            </a:r>
            <a:r>
              <a:rPr lang="it-IT" sz="4000" b="1" u="sng" dirty="0">
                <a:latin typeface="Calibri" pitchFamily="34" charset="0"/>
              </a:rPr>
              <a:t> </a:t>
            </a:r>
          </a:p>
          <a:p>
            <a:pPr>
              <a:lnSpc>
                <a:spcPct val="110000"/>
              </a:lnSpc>
              <a:spcBef>
                <a:spcPct val="50000"/>
              </a:spcBef>
            </a:pPr>
            <a:r>
              <a:rPr lang="it-IT" sz="4000" b="1" dirty="0">
                <a:latin typeface="Calibri" pitchFamily="34" charset="0"/>
              </a:rPr>
              <a:t>1. </a:t>
            </a:r>
            <a:r>
              <a:rPr lang="it-IT" sz="4000" b="1" dirty="0" err="1">
                <a:latin typeface="Calibri" pitchFamily="34" charset="0"/>
              </a:rPr>
              <a:t>Analyze</a:t>
            </a:r>
            <a:r>
              <a:rPr lang="it-IT" sz="4000" b="1" dirty="0">
                <a:latin typeface="Calibri" pitchFamily="34" charset="0"/>
              </a:rPr>
              <a:t> the procurement </a:t>
            </a:r>
            <a:r>
              <a:rPr lang="it-IT" sz="4000" b="1" dirty="0" err="1">
                <a:latin typeface="Calibri" pitchFamily="34" charset="0"/>
              </a:rPr>
              <a:t>strategies</a:t>
            </a:r>
            <a:r>
              <a:rPr lang="it-IT" sz="4000" b="1" dirty="0">
                <a:latin typeface="Calibri" pitchFamily="34" charset="0"/>
              </a:rPr>
              <a:t> and </a:t>
            </a:r>
            <a:r>
              <a:rPr lang="it-IT" sz="4000" b="1" dirty="0" err="1">
                <a:latin typeface="Calibri" pitchFamily="34" charset="0"/>
              </a:rPr>
              <a:t>verify</a:t>
            </a:r>
            <a:r>
              <a:rPr lang="it-IT" sz="4000" b="1" dirty="0">
                <a:latin typeface="Calibri" pitchFamily="34" charset="0"/>
              </a:rPr>
              <a:t> </a:t>
            </a:r>
            <a:r>
              <a:rPr lang="it-IT" sz="4000" b="1" dirty="0" err="1">
                <a:latin typeface="Calibri" pitchFamily="34" charset="0"/>
              </a:rPr>
              <a:t>if</a:t>
            </a:r>
            <a:r>
              <a:rPr lang="it-IT" sz="4000" b="1" dirty="0">
                <a:latin typeface="Calibri" pitchFamily="34" charset="0"/>
              </a:rPr>
              <a:t> </a:t>
            </a:r>
            <a:r>
              <a:rPr lang="it-IT" sz="4000" b="1" dirty="0" err="1">
                <a:latin typeface="Calibri" pitchFamily="34" charset="0"/>
              </a:rPr>
              <a:t>contract-bundling</a:t>
            </a:r>
            <a:r>
              <a:rPr lang="it-IT" sz="4000" b="1" dirty="0">
                <a:latin typeface="Calibri" pitchFamily="34" charset="0"/>
              </a:rPr>
              <a:t> </a:t>
            </a:r>
            <a:r>
              <a:rPr lang="it-IT" sz="4000" b="1" dirty="0" err="1">
                <a:latin typeface="Calibri" pitchFamily="34" charset="0"/>
              </a:rPr>
              <a:t>is</a:t>
            </a:r>
            <a:r>
              <a:rPr lang="it-IT" sz="4000" b="1" dirty="0">
                <a:latin typeface="Calibri" pitchFamily="34" charset="0"/>
              </a:rPr>
              <a:t> </a:t>
            </a:r>
            <a:r>
              <a:rPr lang="it-IT" sz="4000" b="1" dirty="0" err="1">
                <a:latin typeface="Calibri" pitchFamily="34" charset="0"/>
              </a:rPr>
              <a:t>necessary</a:t>
            </a:r>
            <a:r>
              <a:rPr lang="it-IT" sz="4000" b="1" dirty="0">
                <a:latin typeface="Calibri" pitchFamily="34" charset="0"/>
              </a:rPr>
              <a:t> and </a:t>
            </a:r>
            <a:r>
              <a:rPr lang="it-IT" sz="4000" b="1" dirty="0" err="1">
                <a:latin typeface="Calibri" pitchFamily="34" charset="0"/>
              </a:rPr>
              <a:t>justified</a:t>
            </a:r>
            <a:endParaRPr lang="it-IT" sz="4000" b="1" dirty="0">
              <a:latin typeface="Calibri" pitchFamily="34" charset="0"/>
            </a:endParaRPr>
          </a:p>
          <a:p>
            <a:pPr>
              <a:lnSpc>
                <a:spcPct val="110000"/>
              </a:lnSpc>
              <a:spcBef>
                <a:spcPct val="50000"/>
              </a:spcBef>
            </a:pPr>
            <a:r>
              <a:rPr lang="it-IT" sz="4000" b="1" dirty="0">
                <a:latin typeface="Calibri" pitchFamily="34" charset="0"/>
              </a:rPr>
              <a:t>2. Propose alternative </a:t>
            </a:r>
            <a:r>
              <a:rPr lang="it-IT" sz="4000" b="1" dirty="0" err="1">
                <a:latin typeface="Calibri" pitchFamily="34" charset="0"/>
              </a:rPr>
              <a:t>solutions</a:t>
            </a:r>
            <a:r>
              <a:rPr lang="it-IT" sz="4000" b="1" dirty="0">
                <a:latin typeface="Calibri" pitchFamily="34" charset="0"/>
              </a:rPr>
              <a:t> </a:t>
            </a:r>
            <a:r>
              <a:rPr lang="it-IT" sz="4000" b="1" dirty="0" err="1">
                <a:latin typeface="Calibri" pitchFamily="34" charset="0"/>
              </a:rPr>
              <a:t>to</a:t>
            </a:r>
            <a:r>
              <a:rPr lang="it-IT" sz="4000" b="1" dirty="0">
                <a:latin typeface="Calibri" pitchFamily="34" charset="0"/>
              </a:rPr>
              <a:t> the </a:t>
            </a:r>
            <a:r>
              <a:rPr lang="it-IT" sz="4000" b="1" dirty="0" err="1">
                <a:latin typeface="Calibri" pitchFamily="34" charset="0"/>
              </a:rPr>
              <a:t>contracting</a:t>
            </a:r>
            <a:r>
              <a:rPr lang="it-IT" sz="4000" b="1" dirty="0">
                <a:latin typeface="Calibri" pitchFamily="34" charset="0"/>
              </a:rPr>
              <a:t> </a:t>
            </a:r>
            <a:r>
              <a:rPr lang="it-IT" sz="4000" b="1" dirty="0" err="1">
                <a:latin typeface="Calibri" pitchFamily="34" charset="0"/>
              </a:rPr>
              <a:t>officer</a:t>
            </a:r>
            <a:r>
              <a:rPr lang="it-IT" sz="4000" b="1" dirty="0">
                <a:latin typeface="Calibri" pitchFamily="34" charset="0"/>
              </a:rPr>
              <a:t> </a:t>
            </a:r>
            <a:r>
              <a:rPr lang="it-IT" sz="4000" b="1" dirty="0" err="1">
                <a:latin typeface="Calibri" pitchFamily="34" charset="0"/>
              </a:rPr>
              <a:t>to</a:t>
            </a:r>
            <a:r>
              <a:rPr lang="it-IT" sz="4000" b="1" dirty="0">
                <a:latin typeface="Calibri" pitchFamily="34" charset="0"/>
              </a:rPr>
              <a:t> </a:t>
            </a:r>
            <a:r>
              <a:rPr lang="it-IT" sz="4000" b="1" dirty="0" err="1">
                <a:latin typeface="Calibri" pitchFamily="34" charset="0"/>
              </a:rPr>
              <a:t>foster</a:t>
            </a:r>
            <a:r>
              <a:rPr lang="it-IT" sz="4000" b="1" dirty="0">
                <a:latin typeface="Calibri" pitchFamily="34" charset="0"/>
              </a:rPr>
              <a:t> </a:t>
            </a:r>
            <a:r>
              <a:rPr lang="it-IT" sz="4000" b="1" dirty="0" err="1">
                <a:latin typeface="Calibri" pitchFamily="34" charset="0"/>
              </a:rPr>
              <a:t>SMEs</a:t>
            </a:r>
            <a:r>
              <a:rPr lang="it-IT" sz="4000" b="1" dirty="0">
                <a:latin typeface="Calibri" pitchFamily="34" charset="0"/>
              </a:rPr>
              <a:t> </a:t>
            </a:r>
            <a:r>
              <a:rPr lang="it-IT" sz="4000" b="1" dirty="0" err="1">
                <a:latin typeface="Calibri" pitchFamily="34" charset="0"/>
              </a:rPr>
              <a:t>partecipation</a:t>
            </a:r>
            <a:endParaRPr lang="it-IT" sz="4000" b="1" dirty="0">
              <a:latin typeface="Calibri" pitchFamily="34" charset="0"/>
            </a:endParaRPr>
          </a:p>
          <a:p>
            <a:pPr>
              <a:lnSpc>
                <a:spcPct val="110000"/>
              </a:lnSpc>
              <a:spcBef>
                <a:spcPct val="50000"/>
              </a:spcBef>
            </a:pPr>
            <a:r>
              <a:rPr lang="it-IT" sz="4000" b="1" dirty="0">
                <a:latin typeface="Calibri" pitchFamily="34" charset="0"/>
              </a:rPr>
              <a:t>3. In case </a:t>
            </a:r>
            <a:r>
              <a:rPr lang="it-IT" sz="4000" b="1" dirty="0" err="1">
                <a:latin typeface="Calibri" pitchFamily="34" charset="0"/>
              </a:rPr>
              <a:t>of</a:t>
            </a:r>
            <a:r>
              <a:rPr lang="it-IT" sz="4000" b="1" dirty="0">
                <a:latin typeface="Calibri" pitchFamily="34" charset="0"/>
              </a:rPr>
              <a:t> a </a:t>
            </a:r>
            <a:r>
              <a:rPr lang="it-IT" sz="4000" b="1" dirty="0" err="1">
                <a:latin typeface="Calibri" pitchFamily="34" charset="0"/>
              </a:rPr>
              <a:t>failed</a:t>
            </a:r>
            <a:r>
              <a:rPr lang="it-IT" sz="4000" b="1" dirty="0">
                <a:latin typeface="Calibri" pitchFamily="34" charset="0"/>
              </a:rPr>
              <a:t> agreement, </a:t>
            </a:r>
            <a:r>
              <a:rPr lang="it-IT" sz="4000" b="1" dirty="0" err="1">
                <a:latin typeface="Calibri" pitchFamily="34" charset="0"/>
              </a:rPr>
              <a:t>escalate</a:t>
            </a:r>
            <a:r>
              <a:rPr lang="it-IT" sz="4000" b="1" dirty="0">
                <a:latin typeface="Calibri" pitchFamily="34" charset="0"/>
              </a:rPr>
              <a:t> the </a:t>
            </a:r>
            <a:r>
              <a:rPr lang="it-IT" sz="4000" b="1" dirty="0" err="1">
                <a:latin typeface="Calibri" pitchFamily="34" charset="0"/>
              </a:rPr>
              <a:t>issue</a:t>
            </a:r>
            <a:r>
              <a:rPr lang="it-IT" sz="4000" b="1" dirty="0">
                <a:latin typeface="Calibri" pitchFamily="34" charset="0"/>
              </a:rPr>
              <a:t> in the </a:t>
            </a:r>
            <a:r>
              <a:rPr lang="it-IT" sz="4000" b="1" dirty="0" err="1">
                <a:latin typeface="Calibri" pitchFamily="34" charset="0"/>
              </a:rPr>
              <a:t>hands</a:t>
            </a:r>
            <a:r>
              <a:rPr lang="it-IT" sz="4000" b="1" dirty="0">
                <a:latin typeface="Calibri" pitchFamily="34" charset="0"/>
              </a:rPr>
              <a:t> </a:t>
            </a:r>
            <a:r>
              <a:rPr lang="it-IT" sz="4000" b="1" dirty="0" err="1">
                <a:latin typeface="Calibri" pitchFamily="34" charset="0"/>
              </a:rPr>
              <a:t>of</a:t>
            </a:r>
            <a:r>
              <a:rPr lang="it-IT" sz="4000" b="1" dirty="0">
                <a:latin typeface="Calibri" pitchFamily="34" charset="0"/>
              </a:rPr>
              <a:t> the </a:t>
            </a:r>
            <a:r>
              <a:rPr lang="it-IT" sz="4000" b="1" dirty="0" err="1">
                <a:latin typeface="Calibri" pitchFamily="34" charset="0"/>
              </a:rPr>
              <a:t>Agency</a:t>
            </a:r>
            <a:r>
              <a:rPr lang="it-IT" sz="4000" b="1" dirty="0">
                <a:latin typeface="Calibri" pitchFamily="34" charset="0"/>
              </a:rPr>
              <a:t> Manager.</a:t>
            </a:r>
          </a:p>
          <a:p>
            <a:pPr>
              <a:buFont typeface="Wingdings" pitchFamily="2" charset="2"/>
              <a:buNone/>
            </a:pPr>
            <a:endParaRPr lang="it-IT" sz="2800" dirty="0" smtClean="0"/>
          </a:p>
          <a:p>
            <a:pPr>
              <a:buFont typeface="Wingdings" pitchFamily="2" charset="2"/>
              <a:buNone/>
            </a:pPr>
            <a:endParaRPr lang="it-IT" sz="2800" dirty="0" smtClean="0"/>
          </a:p>
          <a:p>
            <a:pPr>
              <a:buFont typeface="Wingdings" pitchFamily="2" charset="2"/>
              <a:buNone/>
            </a:pPr>
            <a:endParaRPr lang="it-IT" sz="2800" dirty="0" smtClean="0"/>
          </a:p>
          <a:p>
            <a:pPr>
              <a:buFont typeface="Wingdings" pitchFamily="2" charset="2"/>
              <a:buNone/>
            </a:pPr>
            <a:endParaRPr lang="it-IT" sz="2800" dirty="0" smtClean="0"/>
          </a:p>
          <a:p>
            <a:pPr>
              <a:buFont typeface="Wingdings" pitchFamily="2" charset="2"/>
              <a:buNone/>
            </a:pPr>
            <a:endParaRPr lang="it-IT" sz="2800" dirty="0"/>
          </a:p>
        </p:txBody>
      </p:sp>
    </p:spTree>
    <p:extLst>
      <p:ext uri="{BB962C8B-B14F-4D97-AF65-F5344CB8AC3E}">
        <p14:creationId xmlns:p14="http://schemas.microsoft.com/office/powerpoint/2010/main" val="29325140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60899">
                                            <p:txEl>
                                              <p:pRg st="0" end="0"/>
                                            </p:txEl>
                                          </p:spTgt>
                                        </p:tgtEl>
                                        <p:attrNameLst>
                                          <p:attrName>style.visibility</p:attrName>
                                        </p:attrNameLst>
                                      </p:cBhvr>
                                      <p:to>
                                        <p:strVal val="visible"/>
                                      </p:to>
                                    </p:set>
                                    <p:animEffect transition="in" filter="wipe(down)">
                                      <p:cBhvr>
                                        <p:cTn id="7" dur="500"/>
                                        <p:tgtEl>
                                          <p:spTgt spid="136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60899">
                                            <p:txEl>
                                              <p:pRg st="1" end="1"/>
                                            </p:txEl>
                                          </p:spTgt>
                                        </p:tgtEl>
                                        <p:attrNameLst>
                                          <p:attrName>style.visibility</p:attrName>
                                        </p:attrNameLst>
                                      </p:cBhvr>
                                      <p:to>
                                        <p:strVal val="visible"/>
                                      </p:to>
                                    </p:set>
                                    <p:animEffect transition="in" filter="wipe(down)">
                                      <p:cBhvr>
                                        <p:cTn id="12" dur="500"/>
                                        <p:tgtEl>
                                          <p:spTgt spid="136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60899">
                                            <p:txEl>
                                              <p:pRg st="2" end="2"/>
                                            </p:txEl>
                                          </p:spTgt>
                                        </p:tgtEl>
                                        <p:attrNameLst>
                                          <p:attrName>style.visibility</p:attrName>
                                        </p:attrNameLst>
                                      </p:cBhvr>
                                      <p:to>
                                        <p:strVal val="visible"/>
                                      </p:to>
                                    </p:set>
                                    <p:animEffect transition="in" filter="wipe(down)">
                                      <p:cBhvr>
                                        <p:cTn id="17" dur="500"/>
                                        <p:tgtEl>
                                          <p:spTgt spid="136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60899">
                                            <p:txEl>
                                              <p:pRg st="3" end="3"/>
                                            </p:txEl>
                                          </p:spTgt>
                                        </p:tgtEl>
                                        <p:attrNameLst>
                                          <p:attrName>style.visibility</p:attrName>
                                        </p:attrNameLst>
                                      </p:cBhvr>
                                      <p:to>
                                        <p:strVal val="visible"/>
                                      </p:to>
                                    </p:set>
                                    <p:animEffect transition="in" filter="wipe(down)">
                                      <p:cBhvr>
                                        <p:cTn id="22" dur="500"/>
                                        <p:tgtEl>
                                          <p:spTgt spid="136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60899">
                                            <p:txEl>
                                              <p:pRg st="4" end="4"/>
                                            </p:txEl>
                                          </p:spTgt>
                                        </p:tgtEl>
                                        <p:attrNameLst>
                                          <p:attrName>style.visibility</p:attrName>
                                        </p:attrNameLst>
                                      </p:cBhvr>
                                      <p:to>
                                        <p:strVal val="visible"/>
                                      </p:to>
                                    </p:set>
                                    <p:animEffect transition="in" filter="wipe(down)">
                                      <p:cBhvr>
                                        <p:cTn id="27" dur="500"/>
                                        <p:tgtEl>
                                          <p:spTgt spid="136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8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smtClean="0"/>
          </a:p>
          <a:p>
            <a:endParaRPr lang="it-IT" dirty="0"/>
          </a:p>
          <a:p>
            <a:endParaRPr lang="it-IT" dirty="0" smtClean="0"/>
          </a:p>
          <a:p>
            <a:pPr marL="0" indent="0">
              <a:buNone/>
            </a:pPr>
            <a:endParaRPr lang="it-IT" dirty="0"/>
          </a:p>
        </p:txBody>
      </p:sp>
      <p:sp>
        <p:nvSpPr>
          <p:cNvPr id="4" name="CasellaDiTesto 3"/>
          <p:cNvSpPr txBox="1"/>
          <p:nvPr/>
        </p:nvSpPr>
        <p:spPr>
          <a:xfrm>
            <a:off x="700755" y="2187723"/>
            <a:ext cx="8614161" cy="2092881"/>
          </a:xfrm>
          <a:prstGeom prst="rect">
            <a:avLst/>
          </a:prstGeom>
          <a:noFill/>
        </p:spPr>
        <p:txBody>
          <a:bodyPr wrap="square" rtlCol="0">
            <a:spAutoFit/>
          </a:bodyPr>
          <a:lstStyle/>
          <a:p>
            <a:pPr algn="ctr"/>
            <a:r>
              <a:rPr lang="it-IT" sz="6500" b="1" dirty="0" smtClean="0">
                <a:solidFill>
                  <a:schemeClr val="accent1">
                    <a:lumMod val="75000"/>
                  </a:schemeClr>
                </a:solidFill>
              </a:rPr>
              <a:t>P&amp;C</a:t>
            </a:r>
          </a:p>
          <a:p>
            <a:pPr algn="ctr"/>
            <a:r>
              <a:rPr lang="it-IT" sz="6500" b="1" dirty="0" smtClean="0">
                <a:solidFill>
                  <a:schemeClr val="accent1">
                    <a:lumMod val="75000"/>
                  </a:schemeClr>
                </a:solidFill>
              </a:rPr>
              <a:t>WORKING </a:t>
            </a:r>
            <a:r>
              <a:rPr lang="it-IT" sz="6500" b="1" dirty="0">
                <a:solidFill>
                  <a:schemeClr val="accent1">
                    <a:lumMod val="75000"/>
                  </a:schemeClr>
                </a:solidFill>
              </a:rPr>
              <a:t>TOGETHER</a:t>
            </a:r>
          </a:p>
        </p:txBody>
      </p:sp>
    </p:spTree>
    <p:extLst>
      <p:ext uri="{BB962C8B-B14F-4D97-AF65-F5344CB8AC3E}">
        <p14:creationId xmlns:p14="http://schemas.microsoft.com/office/powerpoint/2010/main" val="3920835280"/>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a:xfrm>
            <a:off x="0" y="248512"/>
            <a:ext cx="6780711" cy="639762"/>
          </a:xfrm>
        </p:spPr>
        <p:txBody>
          <a:bodyPr>
            <a:normAutofit/>
          </a:bodyPr>
          <a:lstStyle/>
          <a:p>
            <a:pPr algn="ctr"/>
            <a:r>
              <a:rPr lang="en-GB" sz="3200" b="1" dirty="0" smtClean="0">
                <a:solidFill>
                  <a:srgbClr val="0070C0"/>
                </a:solidFill>
                <a:latin typeface="Calibri" pitchFamily="34" charset="0"/>
                <a:ea typeface="+mn-ea"/>
                <a:cs typeface="Arial" pitchFamily="34" charset="0"/>
              </a:rPr>
              <a:t>Two nightmares for a “good” procurer</a:t>
            </a:r>
            <a:endParaRPr lang="en-GB" sz="3200" b="1" dirty="0">
              <a:solidFill>
                <a:srgbClr val="0070C0"/>
              </a:solidFill>
              <a:latin typeface="Calibri" pitchFamily="34" charset="0"/>
              <a:ea typeface="+mn-ea"/>
              <a:cs typeface="Arial" pitchFamily="34" charset="0"/>
            </a:endParaRPr>
          </a:p>
        </p:txBody>
      </p:sp>
      <p:sp>
        <p:nvSpPr>
          <p:cNvPr id="1225731" name="Rectangle 3"/>
          <p:cNvSpPr>
            <a:spLocks noGrp="1" noChangeArrowheads="1"/>
          </p:cNvSpPr>
          <p:nvPr>
            <p:ph type="body" idx="1"/>
          </p:nvPr>
        </p:nvSpPr>
        <p:spPr/>
        <p:txBody>
          <a:bodyPr>
            <a:normAutofit fontScale="92500"/>
          </a:bodyPr>
          <a:lstStyle/>
          <a:p>
            <a:pPr algn="just">
              <a:lnSpc>
                <a:spcPct val="90000"/>
              </a:lnSpc>
            </a:pPr>
            <a:r>
              <a:rPr lang="en-GB" dirty="0" smtClean="0">
                <a:latin typeface="Calibri" pitchFamily="34" charset="0"/>
              </a:rPr>
              <a:t>Having competition without participation: </a:t>
            </a:r>
          </a:p>
          <a:p>
            <a:pPr algn="just">
              <a:lnSpc>
                <a:spcPct val="90000"/>
              </a:lnSpc>
              <a:buNone/>
            </a:pPr>
            <a:endParaRPr lang="en-GB" dirty="0" smtClean="0">
              <a:latin typeface="Calibri" pitchFamily="34" charset="0"/>
            </a:endParaRPr>
          </a:p>
          <a:p>
            <a:pPr algn="just">
              <a:lnSpc>
                <a:spcPct val="90000"/>
              </a:lnSpc>
              <a:buFont typeface="Wingdings" pitchFamily="2" charset="2"/>
              <a:buChar char="Ø"/>
            </a:pPr>
            <a:r>
              <a:rPr lang="en-GB" dirty="0" smtClean="0">
                <a:latin typeface="Calibri" pitchFamily="34" charset="0"/>
              </a:rPr>
              <a:t>Barriers to entry, where a few compete and others do not bid, while they might have if procurement had “targeted” them;</a:t>
            </a:r>
          </a:p>
          <a:p>
            <a:pPr algn="just">
              <a:lnSpc>
                <a:spcPct val="90000"/>
              </a:lnSpc>
              <a:buFont typeface="Wingdings" pitchFamily="2" charset="2"/>
              <a:buChar char="Ø"/>
            </a:pPr>
            <a:endParaRPr lang="en-GB" dirty="0" smtClean="0">
              <a:latin typeface="Calibri" pitchFamily="34" charset="0"/>
            </a:endParaRPr>
          </a:p>
          <a:p>
            <a:pPr algn="just">
              <a:lnSpc>
                <a:spcPct val="90000"/>
              </a:lnSpc>
              <a:buFont typeface="Arial" charset="0"/>
              <a:buChar char="•"/>
            </a:pPr>
            <a:r>
              <a:rPr lang="en-GB" dirty="0" smtClean="0">
                <a:latin typeface="Calibri" pitchFamily="34" charset="0"/>
              </a:rPr>
              <a:t>Having participation without competition:</a:t>
            </a:r>
          </a:p>
          <a:p>
            <a:pPr algn="just">
              <a:lnSpc>
                <a:spcPct val="90000"/>
              </a:lnSpc>
              <a:buNone/>
            </a:pPr>
            <a:endParaRPr lang="en-GB" dirty="0" smtClean="0">
              <a:latin typeface="Calibri" pitchFamily="34" charset="0"/>
            </a:endParaRPr>
          </a:p>
          <a:p>
            <a:pPr algn="just">
              <a:lnSpc>
                <a:spcPct val="90000"/>
              </a:lnSpc>
              <a:buFont typeface="Wingdings" pitchFamily="2" charset="2"/>
              <a:buChar char="Ø"/>
            </a:pPr>
            <a:r>
              <a:rPr lang="en-GB" dirty="0" smtClean="0">
                <a:latin typeface="Calibri" pitchFamily="34" charset="0"/>
              </a:rPr>
              <a:t> Cartels, which are ubiquitous in public procurement.</a:t>
            </a:r>
          </a:p>
          <a:p>
            <a:pPr algn="just">
              <a:lnSpc>
                <a:spcPct val="90000"/>
              </a:lnSpc>
              <a:buFont typeface="Wingdings" pitchFamily="2" charset="2"/>
              <a:buChar char="Ø"/>
            </a:pPr>
            <a:endParaRPr lang="en-GB" dirty="0">
              <a:latin typeface="Calibri" pitchFamily="34" charset="0"/>
            </a:endParaRPr>
          </a:p>
        </p:txBody>
      </p:sp>
    </p:spTree>
    <p:extLst>
      <p:ext uri="{BB962C8B-B14F-4D97-AF65-F5344CB8AC3E}">
        <p14:creationId xmlns:p14="http://schemas.microsoft.com/office/powerpoint/2010/main" val="38724031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5730"/>
                                        </p:tgtEl>
                                        <p:attrNameLst>
                                          <p:attrName>style.visibility</p:attrName>
                                        </p:attrNameLst>
                                      </p:cBhvr>
                                      <p:to>
                                        <p:strVal val="visible"/>
                                      </p:to>
                                    </p:set>
                                    <p:animEffect transition="in" filter="wipe(down)">
                                      <p:cBhvr>
                                        <p:cTn id="7" dur="500"/>
                                        <p:tgtEl>
                                          <p:spTgt spid="12257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5731">
                                            <p:txEl>
                                              <p:pRg st="0" end="0"/>
                                            </p:txEl>
                                          </p:spTgt>
                                        </p:tgtEl>
                                        <p:attrNameLst>
                                          <p:attrName>style.visibility</p:attrName>
                                        </p:attrNameLst>
                                      </p:cBhvr>
                                      <p:to>
                                        <p:strVal val="visible"/>
                                      </p:to>
                                    </p:set>
                                    <p:animEffect transition="in" filter="wipe(down)">
                                      <p:cBhvr>
                                        <p:cTn id="12" dur="500"/>
                                        <p:tgtEl>
                                          <p:spTgt spid="1225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5731">
                                            <p:txEl>
                                              <p:pRg st="2" end="2"/>
                                            </p:txEl>
                                          </p:spTgt>
                                        </p:tgtEl>
                                        <p:attrNameLst>
                                          <p:attrName>style.visibility</p:attrName>
                                        </p:attrNameLst>
                                      </p:cBhvr>
                                      <p:to>
                                        <p:strVal val="visible"/>
                                      </p:to>
                                    </p:set>
                                    <p:animEffect transition="in" filter="wipe(down)">
                                      <p:cBhvr>
                                        <p:cTn id="17" dur="500"/>
                                        <p:tgtEl>
                                          <p:spTgt spid="1225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5731">
                                            <p:txEl>
                                              <p:pRg st="4" end="4"/>
                                            </p:txEl>
                                          </p:spTgt>
                                        </p:tgtEl>
                                        <p:attrNameLst>
                                          <p:attrName>style.visibility</p:attrName>
                                        </p:attrNameLst>
                                      </p:cBhvr>
                                      <p:to>
                                        <p:strVal val="visible"/>
                                      </p:to>
                                    </p:set>
                                    <p:animEffect transition="in" filter="wipe(down)">
                                      <p:cBhvr>
                                        <p:cTn id="22" dur="500"/>
                                        <p:tgtEl>
                                          <p:spTgt spid="12257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5731">
                                            <p:txEl>
                                              <p:pRg st="6" end="6"/>
                                            </p:txEl>
                                          </p:spTgt>
                                        </p:tgtEl>
                                        <p:attrNameLst>
                                          <p:attrName>style.visibility</p:attrName>
                                        </p:attrNameLst>
                                      </p:cBhvr>
                                      <p:to>
                                        <p:strVal val="visible"/>
                                      </p:to>
                                    </p:set>
                                    <p:animEffect transition="in" filter="wipe(down)">
                                      <p:cBhvr>
                                        <p:cTn id="27" dur="500"/>
                                        <p:tgtEl>
                                          <p:spTgt spid="1225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0" grpId="0"/>
      <p:bldP spid="1225731"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95300" y="274638"/>
            <a:ext cx="6075317" cy="822642"/>
          </a:xfrm>
        </p:spPr>
        <p:txBody>
          <a:bodyPr>
            <a:normAutofit/>
          </a:bodyPr>
          <a:lstStyle/>
          <a:p>
            <a:pPr algn="ctr" eaLnBrk="1" hangingPunct="1"/>
            <a:r>
              <a:rPr lang="en-GB" sz="3200" b="1" dirty="0" smtClean="0">
                <a:solidFill>
                  <a:srgbClr val="0070C0"/>
                </a:solidFill>
                <a:latin typeface="Calibri" pitchFamily="34" charset="0"/>
                <a:ea typeface="+mn-ea"/>
                <a:cs typeface="Arial" pitchFamily="34" charset="0"/>
              </a:rPr>
              <a:t>Brothers in Arms: Spotting a cartel</a:t>
            </a:r>
          </a:p>
        </p:txBody>
      </p:sp>
      <p:sp>
        <p:nvSpPr>
          <p:cNvPr id="5" name="Segnaposto contenuto 4"/>
          <p:cNvSpPr>
            <a:spLocks noGrp="1"/>
          </p:cNvSpPr>
          <p:nvPr>
            <p:ph idx="1"/>
          </p:nvPr>
        </p:nvSpPr>
        <p:spPr>
          <a:xfrm>
            <a:off x="179751" y="1085316"/>
            <a:ext cx="9312275" cy="5459175"/>
          </a:xfrm>
        </p:spPr>
        <p:txBody>
          <a:bodyPr>
            <a:normAutofit fontScale="77500" lnSpcReduction="20000"/>
          </a:bodyPr>
          <a:lstStyle/>
          <a:p>
            <a:pPr algn="ctr">
              <a:buFont typeface="Wingdings" pitchFamily="2" charset="2"/>
              <a:buNone/>
            </a:pPr>
            <a:r>
              <a:rPr lang="it-IT" dirty="0" smtClean="0">
                <a:latin typeface="Calibri" pitchFamily="34" charset="0"/>
              </a:rPr>
              <a:t>	Too hard to do for a single </a:t>
            </a:r>
            <a:r>
              <a:rPr lang="it-IT" dirty="0" err="1" smtClean="0">
                <a:latin typeface="Calibri" pitchFamily="34" charset="0"/>
              </a:rPr>
              <a:t>procurer</a:t>
            </a:r>
            <a:r>
              <a:rPr lang="it-IT" dirty="0" smtClean="0">
                <a:latin typeface="Calibri" pitchFamily="34" charset="0"/>
              </a:rPr>
              <a:t>:</a:t>
            </a:r>
          </a:p>
          <a:p>
            <a:pPr marL="514350" indent="-514350" algn="just">
              <a:buFont typeface="Wingdings" pitchFamily="2" charset="2"/>
              <a:buAutoNum type="alphaLcParenR"/>
            </a:pPr>
            <a:r>
              <a:rPr lang="it-IT" dirty="0" smtClean="0">
                <a:latin typeface="Calibri" pitchFamily="34" charset="0"/>
              </a:rPr>
              <a:t>Cartels can be </a:t>
            </a:r>
            <a:r>
              <a:rPr lang="it-IT" dirty="0" err="1" smtClean="0">
                <a:latin typeface="Calibri" pitchFamily="34" charset="0"/>
              </a:rPr>
              <a:t>done</a:t>
            </a:r>
            <a:r>
              <a:rPr lang="it-IT" dirty="0" smtClean="0">
                <a:latin typeface="Calibri" pitchFamily="34" charset="0"/>
              </a:rPr>
              <a:t> over time (</a:t>
            </a:r>
            <a:r>
              <a:rPr lang="it-IT" dirty="0" err="1" smtClean="0">
                <a:latin typeface="Calibri" pitchFamily="34" charset="0"/>
              </a:rPr>
              <a:t>today</a:t>
            </a:r>
            <a:r>
              <a:rPr lang="it-IT" dirty="0" smtClean="0">
                <a:latin typeface="Calibri" pitchFamily="34" charset="0"/>
              </a:rPr>
              <a:t> I go, </a:t>
            </a:r>
            <a:r>
              <a:rPr lang="it-IT" dirty="0" err="1" smtClean="0">
                <a:latin typeface="Calibri" pitchFamily="34" charset="0"/>
              </a:rPr>
              <a:t>tomorrow</a:t>
            </a:r>
            <a:r>
              <a:rPr lang="it-IT" dirty="0" smtClean="0">
                <a:latin typeface="Calibri" pitchFamily="34" charset="0"/>
              </a:rPr>
              <a:t> </a:t>
            </a:r>
            <a:r>
              <a:rPr lang="it-IT" dirty="0" err="1" smtClean="0">
                <a:latin typeface="Calibri" pitchFamily="34" charset="0"/>
              </a:rPr>
              <a:t>you</a:t>
            </a:r>
            <a:r>
              <a:rPr lang="it-IT" dirty="0" smtClean="0">
                <a:latin typeface="Calibri" pitchFamily="34" charset="0"/>
              </a:rPr>
              <a:t> go) or over </a:t>
            </a:r>
            <a:r>
              <a:rPr lang="it-IT" dirty="0" err="1" smtClean="0">
                <a:latin typeface="Calibri" pitchFamily="34" charset="0"/>
              </a:rPr>
              <a:t>space</a:t>
            </a:r>
            <a:r>
              <a:rPr lang="it-IT" dirty="0" smtClean="0">
                <a:latin typeface="Calibri" pitchFamily="34" charset="0"/>
              </a:rPr>
              <a:t> (I go to Rome </a:t>
            </a:r>
            <a:r>
              <a:rPr lang="it-IT" dirty="0" err="1" smtClean="0">
                <a:latin typeface="Calibri" pitchFamily="34" charset="0"/>
              </a:rPr>
              <a:t>you</a:t>
            </a:r>
            <a:r>
              <a:rPr lang="it-IT" dirty="0" smtClean="0">
                <a:latin typeface="Calibri" pitchFamily="34" charset="0"/>
              </a:rPr>
              <a:t> go to Paris): </a:t>
            </a:r>
            <a:r>
              <a:rPr lang="it-IT" dirty="0" err="1" smtClean="0">
                <a:latin typeface="Calibri" pitchFamily="34" charset="0"/>
              </a:rPr>
              <a:t>how</a:t>
            </a:r>
            <a:r>
              <a:rPr lang="it-IT" dirty="0" smtClean="0">
                <a:latin typeface="Calibri" pitchFamily="34" charset="0"/>
              </a:rPr>
              <a:t> can </a:t>
            </a:r>
            <a:r>
              <a:rPr lang="it-IT" dirty="0" err="1" smtClean="0">
                <a:latin typeface="Calibri" pitchFamily="34" charset="0"/>
              </a:rPr>
              <a:t>one</a:t>
            </a:r>
            <a:r>
              <a:rPr lang="it-IT" dirty="0" smtClean="0">
                <a:latin typeface="Calibri" pitchFamily="34" charset="0"/>
              </a:rPr>
              <a:t>  </a:t>
            </a:r>
            <a:r>
              <a:rPr lang="it-IT" dirty="0" err="1" smtClean="0">
                <a:latin typeface="Calibri" pitchFamily="34" charset="0"/>
              </a:rPr>
              <a:t>notice</a:t>
            </a:r>
            <a:r>
              <a:rPr lang="it-IT" dirty="0" smtClean="0">
                <a:latin typeface="Calibri" pitchFamily="34" charset="0"/>
              </a:rPr>
              <a:t>?</a:t>
            </a:r>
          </a:p>
          <a:p>
            <a:pPr marL="514350" indent="-514350" algn="just">
              <a:buFont typeface="Wingdings" pitchFamily="2" charset="2"/>
              <a:buAutoNum type="alphaLcParenR"/>
            </a:pPr>
            <a:r>
              <a:rPr lang="it-IT" dirty="0" smtClean="0">
                <a:latin typeface="Calibri" pitchFamily="34" charset="0"/>
              </a:rPr>
              <a:t> </a:t>
            </a:r>
            <a:r>
              <a:rPr lang="it-IT" dirty="0" err="1" smtClean="0">
                <a:latin typeface="Calibri" pitchFamily="34" charset="0"/>
              </a:rPr>
              <a:t>Stopping</a:t>
            </a:r>
            <a:r>
              <a:rPr lang="it-IT" dirty="0" smtClean="0">
                <a:latin typeface="Calibri" pitchFamily="34" charset="0"/>
              </a:rPr>
              <a:t> a cartel </a:t>
            </a:r>
            <a:r>
              <a:rPr lang="it-IT" dirty="0" err="1" smtClean="0">
                <a:latin typeface="Calibri" pitchFamily="34" charset="0"/>
              </a:rPr>
              <a:t>might</a:t>
            </a:r>
            <a:r>
              <a:rPr lang="it-IT" dirty="0" smtClean="0">
                <a:latin typeface="Calibri" pitchFamily="34" charset="0"/>
              </a:rPr>
              <a:t> </a:t>
            </a:r>
            <a:r>
              <a:rPr lang="it-IT" dirty="0" err="1" smtClean="0">
                <a:latin typeface="Calibri" pitchFamily="34" charset="0"/>
              </a:rPr>
              <a:t>mean</a:t>
            </a:r>
            <a:r>
              <a:rPr lang="it-IT" dirty="0" smtClean="0">
                <a:latin typeface="Calibri" pitchFamily="34" charset="0"/>
              </a:rPr>
              <a:t> </a:t>
            </a:r>
            <a:r>
              <a:rPr lang="it-IT" dirty="0" err="1" smtClean="0">
                <a:latin typeface="Calibri" pitchFamily="34" charset="0"/>
              </a:rPr>
              <a:t>stopping</a:t>
            </a:r>
            <a:r>
              <a:rPr lang="it-IT" dirty="0" smtClean="0">
                <a:latin typeface="Calibri" pitchFamily="34" charset="0"/>
              </a:rPr>
              <a:t> </a:t>
            </a:r>
            <a:r>
              <a:rPr lang="it-IT" dirty="0" err="1" smtClean="0">
                <a:latin typeface="Calibri" pitchFamily="34" charset="0"/>
              </a:rPr>
              <a:t>sourcing</a:t>
            </a:r>
            <a:r>
              <a:rPr lang="it-IT" dirty="0" smtClean="0">
                <a:latin typeface="Calibri" pitchFamily="34" charset="0"/>
              </a:rPr>
              <a:t> of </a:t>
            </a:r>
            <a:r>
              <a:rPr lang="it-IT" dirty="0" err="1" smtClean="0">
                <a:latin typeface="Calibri" pitchFamily="34" charset="0"/>
              </a:rPr>
              <a:t>urgent</a:t>
            </a:r>
            <a:r>
              <a:rPr lang="it-IT" dirty="0" smtClean="0">
                <a:latin typeface="Calibri" pitchFamily="34" charset="0"/>
              </a:rPr>
              <a:t> </a:t>
            </a:r>
            <a:r>
              <a:rPr lang="it-IT" dirty="0" err="1" smtClean="0">
                <a:latin typeface="Calibri" pitchFamily="34" charset="0"/>
              </a:rPr>
              <a:t>services</a:t>
            </a:r>
            <a:r>
              <a:rPr lang="it-IT" dirty="0" smtClean="0">
                <a:latin typeface="Calibri" pitchFamily="34" charset="0"/>
              </a:rPr>
              <a:t> or delivery of </a:t>
            </a:r>
            <a:r>
              <a:rPr lang="it-IT" dirty="0" err="1" smtClean="0">
                <a:latin typeface="Calibri" pitchFamily="34" charset="0"/>
              </a:rPr>
              <a:t>goods</a:t>
            </a:r>
            <a:r>
              <a:rPr lang="it-IT" dirty="0" smtClean="0">
                <a:latin typeface="Calibri" pitchFamily="34" charset="0"/>
              </a:rPr>
              <a:t>: </a:t>
            </a:r>
            <a:r>
              <a:rPr lang="it-IT" dirty="0" err="1" smtClean="0">
                <a:latin typeface="Calibri" pitchFamily="34" charset="0"/>
              </a:rPr>
              <a:t>organizational</a:t>
            </a:r>
            <a:r>
              <a:rPr lang="it-IT" dirty="0" smtClean="0">
                <a:latin typeface="Calibri" pitchFamily="34" charset="0"/>
              </a:rPr>
              <a:t> </a:t>
            </a:r>
            <a:r>
              <a:rPr lang="it-IT" dirty="0" err="1" smtClean="0">
                <a:latin typeface="Calibri" pitchFamily="34" charset="0"/>
              </a:rPr>
              <a:t>problem</a:t>
            </a:r>
            <a:r>
              <a:rPr lang="it-IT" dirty="0" smtClean="0">
                <a:latin typeface="Calibri" pitchFamily="34" charset="0"/>
              </a:rPr>
              <a:t> and </a:t>
            </a:r>
            <a:r>
              <a:rPr lang="it-IT" dirty="0" err="1" smtClean="0">
                <a:latin typeface="Calibri" pitchFamily="34" charset="0"/>
              </a:rPr>
              <a:t>internal</a:t>
            </a:r>
            <a:r>
              <a:rPr lang="it-IT" dirty="0" smtClean="0">
                <a:latin typeface="Calibri" pitchFamily="34" charset="0"/>
              </a:rPr>
              <a:t> </a:t>
            </a:r>
            <a:r>
              <a:rPr lang="it-IT" dirty="0" err="1" smtClean="0">
                <a:latin typeface="Calibri" pitchFamily="34" charset="0"/>
              </a:rPr>
              <a:t>resistance</a:t>
            </a:r>
            <a:r>
              <a:rPr lang="it-IT" dirty="0" smtClean="0">
                <a:latin typeface="Calibri" pitchFamily="34" charset="0"/>
              </a:rPr>
              <a:t>.</a:t>
            </a:r>
          </a:p>
          <a:p>
            <a:pPr marL="514350" indent="-514350" algn="ctr">
              <a:buNone/>
            </a:pPr>
            <a:r>
              <a:rPr lang="it-IT" dirty="0" err="1" smtClean="0">
                <a:latin typeface="Calibri" pitchFamily="34" charset="0"/>
              </a:rPr>
              <a:t>So…</a:t>
            </a:r>
            <a:r>
              <a:rPr lang="it-IT" dirty="0" smtClean="0">
                <a:latin typeface="Calibri" pitchFamily="34" charset="0"/>
              </a:rPr>
              <a:t>.</a:t>
            </a:r>
          </a:p>
          <a:p>
            <a:pPr marL="514350" indent="-514350" algn="just">
              <a:buNone/>
            </a:pPr>
            <a:endParaRPr lang="it-IT" dirty="0" smtClean="0">
              <a:latin typeface="Calibri" pitchFamily="34" charset="0"/>
            </a:endParaRPr>
          </a:p>
          <a:p>
            <a:pPr marL="514350" indent="-514350" algn="just">
              <a:buFont typeface="Wingdings" pitchFamily="2" charset="2"/>
              <a:buAutoNum type="alphaLcParenR"/>
            </a:pPr>
            <a:r>
              <a:rPr lang="it-IT" dirty="0" smtClean="0">
                <a:latin typeface="Calibri" pitchFamily="34" charset="0"/>
              </a:rPr>
              <a:t>Antitrust </a:t>
            </a:r>
            <a:r>
              <a:rPr lang="it-IT" dirty="0" err="1" smtClean="0">
                <a:latin typeface="Calibri" pitchFamily="34" charset="0"/>
              </a:rPr>
              <a:t>authorities</a:t>
            </a:r>
            <a:r>
              <a:rPr lang="it-IT" dirty="0" smtClean="0">
                <a:latin typeface="Calibri" pitchFamily="34" charset="0"/>
              </a:rPr>
              <a:t> and </a:t>
            </a:r>
            <a:r>
              <a:rPr lang="it-IT" dirty="0" err="1" smtClean="0">
                <a:latin typeface="Calibri" pitchFamily="34" charset="0"/>
              </a:rPr>
              <a:t>availability</a:t>
            </a:r>
            <a:r>
              <a:rPr lang="it-IT" dirty="0" smtClean="0">
                <a:latin typeface="Calibri" pitchFamily="34" charset="0"/>
              </a:rPr>
              <a:t> of public procurement data, </a:t>
            </a:r>
            <a:r>
              <a:rPr lang="it-IT" dirty="0" err="1" smtClean="0">
                <a:latin typeface="Calibri" pitchFamily="34" charset="0"/>
              </a:rPr>
              <a:t>together</a:t>
            </a:r>
            <a:r>
              <a:rPr lang="it-IT" dirty="0" smtClean="0">
                <a:latin typeface="Calibri" pitchFamily="34" charset="0"/>
              </a:rPr>
              <a:t> </a:t>
            </a:r>
            <a:r>
              <a:rPr lang="it-IT" dirty="0" err="1" smtClean="0">
                <a:latin typeface="Calibri" pitchFamily="34" charset="0"/>
              </a:rPr>
              <a:t>with</a:t>
            </a:r>
            <a:r>
              <a:rPr lang="it-IT" dirty="0" smtClean="0">
                <a:latin typeface="Calibri" pitchFamily="34" charset="0"/>
              </a:rPr>
              <a:t> </a:t>
            </a:r>
            <a:r>
              <a:rPr lang="it-IT" dirty="0" err="1" smtClean="0">
                <a:latin typeface="Calibri" pitchFamily="34" charset="0"/>
              </a:rPr>
              <a:t>whistleblowing</a:t>
            </a:r>
            <a:r>
              <a:rPr lang="it-IT" dirty="0" smtClean="0">
                <a:latin typeface="Calibri" pitchFamily="34" charset="0"/>
              </a:rPr>
              <a:t> </a:t>
            </a:r>
            <a:r>
              <a:rPr lang="it-IT" dirty="0" err="1" smtClean="0">
                <a:latin typeface="Calibri" pitchFamily="34" charset="0"/>
              </a:rPr>
              <a:t>legislation</a:t>
            </a:r>
            <a:r>
              <a:rPr lang="it-IT" dirty="0" smtClean="0">
                <a:latin typeface="Calibri" pitchFamily="34" charset="0"/>
              </a:rPr>
              <a:t> are the best </a:t>
            </a:r>
            <a:r>
              <a:rPr lang="it-IT" dirty="0" err="1" smtClean="0">
                <a:latin typeface="Calibri" pitchFamily="34" charset="0"/>
              </a:rPr>
              <a:t>instruments</a:t>
            </a:r>
            <a:r>
              <a:rPr lang="it-IT" dirty="0" smtClean="0">
                <a:latin typeface="Calibri" pitchFamily="34" charset="0"/>
              </a:rPr>
              <a:t> </a:t>
            </a:r>
            <a:r>
              <a:rPr lang="it-IT" dirty="0" err="1" smtClean="0">
                <a:latin typeface="Calibri" pitchFamily="34" charset="0"/>
              </a:rPr>
              <a:t>to</a:t>
            </a:r>
            <a:r>
              <a:rPr lang="it-IT" dirty="0" smtClean="0">
                <a:latin typeface="Calibri" pitchFamily="34" charset="0"/>
              </a:rPr>
              <a:t> </a:t>
            </a:r>
            <a:r>
              <a:rPr lang="it-IT" dirty="0" err="1" smtClean="0">
                <a:latin typeface="Calibri" pitchFamily="34" charset="0"/>
              </a:rPr>
              <a:t>fight</a:t>
            </a:r>
            <a:r>
              <a:rPr lang="it-IT" dirty="0" smtClean="0">
                <a:latin typeface="Calibri" pitchFamily="34" charset="0"/>
              </a:rPr>
              <a:t> </a:t>
            </a:r>
            <a:r>
              <a:rPr lang="it-IT" dirty="0" err="1" smtClean="0">
                <a:latin typeface="Calibri" pitchFamily="34" charset="0"/>
              </a:rPr>
              <a:t>it</a:t>
            </a:r>
            <a:r>
              <a:rPr lang="it-IT" dirty="0" smtClean="0">
                <a:latin typeface="Calibri" pitchFamily="34" charset="0"/>
              </a:rPr>
              <a:t>.</a:t>
            </a:r>
          </a:p>
          <a:p>
            <a:pPr marL="514350" indent="-514350" algn="just">
              <a:buFont typeface="Wingdings" pitchFamily="2" charset="2"/>
              <a:buAutoNum type="alphaLcParenR"/>
            </a:pPr>
            <a:r>
              <a:rPr lang="it-IT" dirty="0" err="1" smtClean="0">
                <a:latin typeface="Calibri" pitchFamily="34" charset="0"/>
              </a:rPr>
              <a:t>Internally</a:t>
            </a:r>
            <a:r>
              <a:rPr lang="it-IT" dirty="0" smtClean="0">
                <a:latin typeface="Calibri" pitchFamily="34" charset="0"/>
              </a:rPr>
              <a:t>, </a:t>
            </a:r>
            <a:r>
              <a:rPr lang="it-IT" b="1" dirty="0" err="1" smtClean="0">
                <a:latin typeface="Calibri" pitchFamily="34" charset="0"/>
              </a:rPr>
              <a:t>competences</a:t>
            </a:r>
            <a:r>
              <a:rPr lang="it-IT" dirty="0" smtClean="0">
                <a:latin typeface="Calibri" pitchFamily="34" charset="0"/>
              </a:rPr>
              <a:t> and </a:t>
            </a:r>
            <a:r>
              <a:rPr lang="it-IT" b="1" dirty="0" smtClean="0">
                <a:latin typeface="Calibri" pitchFamily="34" charset="0"/>
              </a:rPr>
              <a:t>the right procurement </a:t>
            </a:r>
            <a:r>
              <a:rPr lang="it-IT" b="1" dirty="0" err="1" smtClean="0">
                <a:latin typeface="Calibri" pitchFamily="34" charset="0"/>
              </a:rPr>
              <a:t>strategy</a:t>
            </a:r>
            <a:r>
              <a:rPr lang="it-IT" b="1" dirty="0" smtClean="0">
                <a:latin typeface="Calibri" pitchFamily="34" charset="0"/>
              </a:rPr>
              <a:t> </a:t>
            </a:r>
            <a:r>
              <a:rPr lang="it-IT" dirty="0" err="1" smtClean="0">
                <a:latin typeface="Calibri" pitchFamily="34" charset="0"/>
              </a:rPr>
              <a:t>might</a:t>
            </a:r>
            <a:r>
              <a:rPr lang="it-IT" dirty="0" smtClean="0">
                <a:latin typeface="Calibri" pitchFamily="34" charset="0"/>
              </a:rPr>
              <a:t> </a:t>
            </a:r>
            <a:r>
              <a:rPr lang="it-IT" dirty="0" err="1" smtClean="0">
                <a:latin typeface="Calibri" pitchFamily="34" charset="0"/>
              </a:rPr>
              <a:t>still</a:t>
            </a:r>
            <a:r>
              <a:rPr lang="it-IT" dirty="0" smtClean="0">
                <a:latin typeface="Calibri" pitchFamily="34" charset="0"/>
              </a:rPr>
              <a:t> help to </a:t>
            </a:r>
            <a:r>
              <a:rPr lang="it-IT" dirty="0" err="1" smtClean="0">
                <a:latin typeface="Calibri" pitchFamily="34" charset="0"/>
              </a:rPr>
              <a:t>make</a:t>
            </a:r>
            <a:r>
              <a:rPr lang="it-IT" dirty="0" smtClean="0">
                <a:latin typeface="Calibri" pitchFamily="34" charset="0"/>
              </a:rPr>
              <a:t> </a:t>
            </a:r>
            <a:r>
              <a:rPr lang="it-IT" b="1" dirty="0" smtClean="0">
                <a:latin typeface="Calibri" pitchFamily="34" charset="0"/>
              </a:rPr>
              <a:t>cartels’ life </a:t>
            </a:r>
            <a:r>
              <a:rPr lang="it-IT" b="1" dirty="0" err="1" smtClean="0">
                <a:latin typeface="Calibri" pitchFamily="34" charset="0"/>
              </a:rPr>
              <a:t>miserable</a:t>
            </a:r>
            <a:r>
              <a:rPr lang="it-IT" dirty="0" smtClean="0">
                <a:latin typeface="Calibri" pitchFamily="34" charset="0"/>
              </a:rPr>
              <a:t>.</a:t>
            </a:r>
          </a:p>
          <a:p>
            <a:pPr algn="just">
              <a:buFont typeface="Wingdings" pitchFamily="2" charset="2"/>
              <a:buNone/>
            </a:pPr>
            <a:endParaRPr lang="it-IT" dirty="0" smtClean="0">
              <a:latin typeface="Calibri" pitchFamily="34" charset="0"/>
            </a:endParaRPr>
          </a:p>
          <a:p>
            <a:pPr algn="just">
              <a:buFont typeface="Wingdings" pitchFamily="2" charset="2"/>
              <a:buNone/>
            </a:pPr>
            <a:r>
              <a:rPr lang="it-IT" dirty="0" smtClean="0">
                <a:latin typeface="Calibri" pitchFamily="34" charset="0"/>
              </a:rPr>
              <a:t>And in the </a:t>
            </a:r>
            <a:r>
              <a:rPr lang="it-IT" dirty="0" err="1" smtClean="0">
                <a:latin typeface="Calibri" pitchFamily="34" charset="0"/>
              </a:rPr>
              <a:t>process</a:t>
            </a:r>
            <a:r>
              <a:rPr lang="it-IT" dirty="0" smtClean="0">
                <a:latin typeface="Calibri" pitchFamily="34" charset="0"/>
              </a:rPr>
              <a:t>, 2 </a:t>
            </a:r>
            <a:r>
              <a:rPr lang="it-IT" dirty="0" err="1" smtClean="0">
                <a:latin typeface="Calibri" pitchFamily="34" charset="0"/>
              </a:rPr>
              <a:t>birds</a:t>
            </a:r>
            <a:r>
              <a:rPr lang="it-IT" dirty="0" smtClean="0">
                <a:latin typeface="Calibri" pitchFamily="34" charset="0"/>
              </a:rPr>
              <a:t> </a:t>
            </a:r>
            <a:r>
              <a:rPr lang="en-US" dirty="0" smtClean="0"/>
              <a:t>with one stone (in Italian: with one bean). </a:t>
            </a:r>
            <a:endParaRPr lang="it-IT" dirty="0" smtClean="0">
              <a:latin typeface="Calibri" pitchFamily="34" charset="0"/>
            </a:endParaRPr>
          </a:p>
          <a:p>
            <a:pPr algn="just">
              <a:buFont typeface="Wingdings" pitchFamily="2" charset="2"/>
              <a:buNone/>
            </a:pPr>
            <a:endParaRPr lang="it-IT" dirty="0" smtClean="0">
              <a:latin typeface="Calibri" pitchFamily="34" charset="0"/>
            </a:endParaRPr>
          </a:p>
          <a:p>
            <a:pPr algn="just">
              <a:buFont typeface="Wingdings" pitchFamily="2" charset="2"/>
              <a:buNone/>
            </a:pPr>
            <a:endParaRPr lang="it-IT" dirty="0" smtClean="0">
              <a:latin typeface="Calibri" pitchFamily="34" charset="0"/>
            </a:endParaRPr>
          </a:p>
        </p:txBody>
      </p:sp>
    </p:spTree>
    <p:extLst>
      <p:ext uri="{BB962C8B-B14F-4D97-AF65-F5344CB8AC3E}">
        <p14:creationId xmlns:p14="http://schemas.microsoft.com/office/powerpoint/2010/main" val="11156913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down)">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6701246" cy="770391"/>
          </a:xfrm>
        </p:spPr>
        <p:txBody>
          <a:bodyPr>
            <a:normAutofit/>
          </a:bodyPr>
          <a:lstStyle/>
          <a:p>
            <a:r>
              <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rPr>
              <a:t>The Second </a:t>
            </a:r>
            <a:r>
              <a:rPr kumimoji="1" lang="it-IT" sz="3600" b="1" dirty="0" err="1" smtClean="0">
                <a:solidFill>
                  <a:srgbClr val="0070C0"/>
                </a:solidFill>
                <a:effectLst>
                  <a:outerShdw blurRad="38100" dist="38100" dir="2700000" algn="tl">
                    <a:srgbClr val="C0C0C0"/>
                  </a:outerShdw>
                </a:effectLst>
                <a:latin typeface="Calibri" pitchFamily="34" charset="0"/>
                <a:ea typeface="+mn-ea"/>
                <a:cs typeface="Arial" charset="0"/>
              </a:rPr>
              <a:t>Bird</a:t>
            </a:r>
            <a:endParaRPr kumimoji="1" lang="it-IT" sz="3600" b="1" dirty="0" smtClean="0">
              <a:solidFill>
                <a:srgbClr val="0070C0"/>
              </a:solidFill>
              <a:effectLst>
                <a:outerShdw blurRad="38100" dist="38100" dir="2700000" algn="tl">
                  <a:srgbClr val="C0C0C0"/>
                </a:outerShdw>
              </a:effectLst>
              <a:latin typeface="Calibri" pitchFamily="34" charset="0"/>
              <a:ea typeface="+mn-ea"/>
              <a:cs typeface="Arial" charset="0"/>
            </a:endParaRPr>
          </a:p>
        </p:txBody>
      </p:sp>
      <p:sp>
        <p:nvSpPr>
          <p:cNvPr id="3" name="Segnaposto contenuto 2"/>
          <p:cNvSpPr>
            <a:spLocks noGrp="1"/>
          </p:cNvSpPr>
          <p:nvPr>
            <p:ph idx="1"/>
          </p:nvPr>
        </p:nvSpPr>
        <p:spPr>
          <a:xfrm>
            <a:off x="495300" y="1358537"/>
            <a:ext cx="8915400" cy="4767629"/>
          </a:xfrm>
        </p:spPr>
        <p:txBody>
          <a:bodyPr>
            <a:normAutofit fontScale="77500" lnSpcReduction="20000"/>
          </a:bodyPr>
          <a:lstStyle/>
          <a:p>
            <a:pPr marL="0" indent="0">
              <a:buFontTx/>
              <a:buNone/>
              <a:defRPr/>
            </a:pPr>
            <a:r>
              <a:rPr lang="it-IT" sz="4000" b="1" dirty="0" err="1" smtClean="0"/>
              <a:t>Corruption</a:t>
            </a:r>
            <a:r>
              <a:rPr lang="it-IT" sz="4000" b="1" dirty="0" smtClean="0"/>
              <a:t> and </a:t>
            </a:r>
            <a:r>
              <a:rPr lang="it-IT" sz="4000" b="1" dirty="0" err="1" smtClean="0"/>
              <a:t>Collusion</a:t>
            </a:r>
            <a:r>
              <a:rPr lang="it-IT" sz="4000" b="1" dirty="0" smtClean="0"/>
              <a:t> are </a:t>
            </a:r>
            <a:r>
              <a:rPr lang="it-IT" sz="4000" b="1" dirty="0" err="1" smtClean="0"/>
              <a:t>strategic</a:t>
            </a:r>
            <a:r>
              <a:rPr lang="it-IT" sz="4000" b="1" dirty="0" smtClean="0"/>
              <a:t> </a:t>
            </a:r>
            <a:r>
              <a:rPr lang="it-IT" sz="4000" b="1" dirty="0" err="1" smtClean="0"/>
              <a:t>complements</a:t>
            </a:r>
            <a:r>
              <a:rPr lang="it-IT" sz="4000" b="1" dirty="0" smtClean="0"/>
              <a:t>.</a:t>
            </a:r>
            <a:r>
              <a:rPr lang="it-IT" sz="4000" dirty="0"/>
              <a:t> </a:t>
            </a:r>
            <a:endParaRPr lang="it-IT" sz="4000" dirty="0" smtClean="0"/>
          </a:p>
          <a:p>
            <a:pPr marL="0" indent="0">
              <a:buFontTx/>
              <a:buNone/>
              <a:defRPr/>
            </a:pPr>
            <a:endParaRPr lang="it-IT" sz="4000" dirty="0"/>
          </a:p>
          <a:p>
            <a:pPr marL="0" indent="0">
              <a:buFontTx/>
              <a:buNone/>
              <a:defRPr/>
            </a:pPr>
            <a:r>
              <a:rPr lang="it-IT" sz="4000" dirty="0" smtClean="0"/>
              <a:t>a) </a:t>
            </a:r>
            <a:r>
              <a:rPr lang="it-IT" sz="4000" dirty="0" err="1" smtClean="0"/>
              <a:t>Collusion</a:t>
            </a:r>
            <a:r>
              <a:rPr lang="it-IT" sz="4000" dirty="0" smtClean="0"/>
              <a:t> benefits from </a:t>
            </a:r>
            <a:r>
              <a:rPr lang="it-IT" sz="4000" dirty="0" err="1" smtClean="0"/>
              <a:t>corruption</a:t>
            </a:r>
            <a:r>
              <a:rPr lang="it-IT" sz="4000" dirty="0" smtClean="0"/>
              <a:t>:</a:t>
            </a:r>
            <a:endParaRPr lang="it-IT" sz="4000" dirty="0"/>
          </a:p>
          <a:p>
            <a:pPr marL="0" indent="0">
              <a:buFontTx/>
              <a:buNone/>
              <a:defRPr/>
            </a:pPr>
            <a:r>
              <a:rPr lang="it-IT" sz="4000" dirty="0"/>
              <a:t>-   </a:t>
            </a:r>
            <a:r>
              <a:rPr lang="it-IT" sz="4000" dirty="0" smtClean="0"/>
              <a:t>To </a:t>
            </a:r>
            <a:r>
              <a:rPr lang="it-IT" sz="4000" dirty="0" err="1" smtClean="0"/>
              <a:t>make</a:t>
            </a:r>
            <a:r>
              <a:rPr lang="it-IT" sz="4000" dirty="0" smtClean="0"/>
              <a:t> </a:t>
            </a:r>
            <a:r>
              <a:rPr lang="it-IT" sz="4000" dirty="0" err="1" smtClean="0"/>
              <a:t>defection</a:t>
            </a:r>
            <a:r>
              <a:rPr lang="it-IT" sz="4000" dirty="0" smtClean="0"/>
              <a:t> </a:t>
            </a:r>
            <a:r>
              <a:rPr lang="it-IT" sz="4000" dirty="0" err="1" smtClean="0"/>
              <a:t>harder</a:t>
            </a:r>
            <a:r>
              <a:rPr lang="it-IT" sz="4000" dirty="0" smtClean="0"/>
              <a:t> or </a:t>
            </a:r>
            <a:r>
              <a:rPr lang="it-IT" sz="4000" dirty="0" err="1" smtClean="0"/>
              <a:t>impossible</a:t>
            </a:r>
            <a:r>
              <a:rPr lang="it-IT" sz="4000" dirty="0" smtClean="0"/>
              <a:t>;</a:t>
            </a:r>
            <a:endParaRPr lang="it-IT" sz="4000" dirty="0"/>
          </a:p>
          <a:p>
            <a:pPr>
              <a:buFontTx/>
              <a:buChar char="-"/>
              <a:defRPr/>
            </a:pPr>
            <a:r>
              <a:rPr lang="it-IT" sz="4000" dirty="0" smtClean="0"/>
              <a:t>To </a:t>
            </a:r>
            <a:r>
              <a:rPr lang="it-IT" sz="4000" dirty="0" err="1" smtClean="0"/>
              <a:t>make</a:t>
            </a:r>
            <a:r>
              <a:rPr lang="it-IT" sz="4000" dirty="0" smtClean="0"/>
              <a:t> cartels </a:t>
            </a:r>
            <a:r>
              <a:rPr lang="it-IT" sz="4000" dirty="0" err="1" smtClean="0"/>
              <a:t>even</a:t>
            </a:r>
            <a:r>
              <a:rPr lang="it-IT" sz="4000" dirty="0" smtClean="0"/>
              <a:t> more </a:t>
            </a:r>
            <a:r>
              <a:rPr lang="it-IT" sz="4000" dirty="0" err="1" smtClean="0"/>
              <a:t>profitable</a:t>
            </a:r>
            <a:r>
              <a:rPr lang="it-IT" sz="4000" dirty="0" smtClean="0"/>
              <a:t>. </a:t>
            </a:r>
            <a:endParaRPr lang="it-IT" sz="4000" dirty="0"/>
          </a:p>
          <a:p>
            <a:pPr marL="0" indent="0">
              <a:buFontTx/>
              <a:buNone/>
              <a:defRPr/>
            </a:pPr>
            <a:r>
              <a:rPr lang="it-IT" sz="4000" dirty="0" smtClean="0"/>
              <a:t>b) </a:t>
            </a:r>
            <a:r>
              <a:rPr lang="it-IT" sz="4000" dirty="0" err="1" smtClean="0"/>
              <a:t>Corruption</a:t>
            </a:r>
            <a:r>
              <a:rPr lang="it-IT" sz="4000" dirty="0" smtClean="0"/>
              <a:t> can be </a:t>
            </a:r>
            <a:r>
              <a:rPr lang="it-IT" sz="4000" dirty="0" err="1" smtClean="0"/>
              <a:t>facilitated</a:t>
            </a:r>
            <a:r>
              <a:rPr lang="it-IT" sz="4000" dirty="0" smtClean="0"/>
              <a:t> by </a:t>
            </a:r>
            <a:r>
              <a:rPr lang="it-IT" sz="4000" dirty="0" err="1" smtClean="0"/>
              <a:t>collusion</a:t>
            </a:r>
            <a:endParaRPr lang="it-IT" sz="4000" dirty="0"/>
          </a:p>
          <a:p>
            <a:pPr>
              <a:buFontTx/>
              <a:buChar char="-"/>
              <a:defRPr/>
            </a:pPr>
            <a:r>
              <a:rPr lang="it-IT" sz="4000" dirty="0" err="1" smtClean="0"/>
              <a:t>Rents</a:t>
            </a:r>
            <a:r>
              <a:rPr lang="it-IT" sz="4000" dirty="0" smtClean="0"/>
              <a:t> </a:t>
            </a:r>
            <a:r>
              <a:rPr lang="it-IT" sz="4000" dirty="0"/>
              <a:t>(</a:t>
            </a:r>
            <a:r>
              <a:rPr lang="it-IT" sz="4000" dirty="0" smtClean="0"/>
              <a:t>extra </a:t>
            </a:r>
            <a:r>
              <a:rPr lang="it-IT" sz="4000" dirty="0" err="1" smtClean="0"/>
              <a:t>profits</a:t>
            </a:r>
            <a:r>
              <a:rPr lang="it-IT" sz="4000" dirty="0" smtClean="0"/>
              <a:t>) are </a:t>
            </a:r>
            <a:r>
              <a:rPr lang="it-IT" sz="4000" dirty="0" err="1" smtClean="0"/>
              <a:t>resources</a:t>
            </a:r>
            <a:r>
              <a:rPr lang="it-IT" sz="4000" dirty="0" smtClean="0"/>
              <a:t> for </a:t>
            </a:r>
            <a:r>
              <a:rPr lang="it-IT" sz="4000" dirty="0" err="1" smtClean="0"/>
              <a:t>corruption</a:t>
            </a:r>
            <a:r>
              <a:rPr lang="it-IT" sz="4000" dirty="0" smtClean="0"/>
              <a:t>.</a:t>
            </a:r>
          </a:p>
          <a:p>
            <a:pPr>
              <a:buFontTx/>
              <a:buChar char="-"/>
              <a:defRPr/>
            </a:pPr>
            <a:r>
              <a:rPr lang="it-IT" sz="4000" dirty="0" smtClean="0"/>
              <a:t>Lower </a:t>
            </a:r>
            <a:r>
              <a:rPr lang="it-IT" sz="4000" dirty="0" err="1" smtClean="0"/>
              <a:t>probability</a:t>
            </a:r>
            <a:r>
              <a:rPr lang="it-IT" sz="4000" dirty="0" smtClean="0"/>
              <a:t> to </a:t>
            </a:r>
            <a:r>
              <a:rPr lang="it-IT" sz="4000" dirty="0" err="1" smtClean="0"/>
              <a:t>blow</a:t>
            </a:r>
            <a:r>
              <a:rPr lang="it-IT" sz="4000" dirty="0" smtClean="0"/>
              <a:t> the </a:t>
            </a:r>
            <a:r>
              <a:rPr lang="it-IT" sz="4000" dirty="0" err="1" smtClean="0"/>
              <a:t>whistle</a:t>
            </a:r>
            <a:r>
              <a:rPr lang="it-IT" sz="4000" dirty="0" smtClean="0"/>
              <a:t> </a:t>
            </a:r>
            <a:r>
              <a:rPr lang="it-IT" sz="4000" dirty="0" err="1" smtClean="0"/>
              <a:t>against</a:t>
            </a:r>
            <a:r>
              <a:rPr lang="it-IT" sz="4000" dirty="0" smtClean="0"/>
              <a:t> </a:t>
            </a:r>
            <a:r>
              <a:rPr lang="it-IT" sz="4000" dirty="0" err="1" smtClean="0"/>
              <a:t>corrupt</a:t>
            </a:r>
            <a:r>
              <a:rPr lang="it-IT" sz="4000" dirty="0" smtClean="0"/>
              <a:t> </a:t>
            </a:r>
            <a:r>
              <a:rPr lang="it-IT" sz="4000" dirty="0" err="1" smtClean="0"/>
              <a:t>officers</a:t>
            </a:r>
            <a:r>
              <a:rPr lang="it-IT" sz="4000" dirty="0" smtClean="0"/>
              <a:t>. </a:t>
            </a:r>
            <a:endParaRPr lang="it-IT" sz="4000" dirty="0"/>
          </a:p>
          <a:p>
            <a:pPr algn="ctr">
              <a:buNone/>
            </a:pPr>
            <a:endParaRPr lang="it-IT" sz="4000" b="1" dirty="0" smtClean="0"/>
          </a:p>
          <a:p>
            <a:pPr algn="ctr">
              <a:buNone/>
            </a:pPr>
            <a:endParaRPr lang="it-IT" b="1" i="1" dirty="0" smtClean="0"/>
          </a:p>
        </p:txBody>
      </p:sp>
    </p:spTree>
    <p:extLst>
      <p:ext uri="{BB962C8B-B14F-4D97-AF65-F5344CB8AC3E}">
        <p14:creationId xmlns:p14="http://schemas.microsoft.com/office/powerpoint/2010/main" val="41901061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35450"/>
            <a:ext cx="7289074" cy="718139"/>
          </a:xfrm>
        </p:spPr>
        <p:txBody>
          <a:bodyPr>
            <a:normAutofit/>
          </a:bodyPr>
          <a:lstStyle/>
          <a:p>
            <a:pPr eaLnBrk="1" hangingPunct="1">
              <a:defRPr/>
            </a:pPr>
            <a:r>
              <a:rPr lang="it-IT" sz="3200" b="1" dirty="0" smtClean="0">
                <a:solidFill>
                  <a:srgbClr val="0070C0"/>
                </a:solidFill>
                <a:latin typeface="Calibri" pitchFamily="34" charset="0"/>
                <a:ea typeface="+mn-ea"/>
                <a:cs typeface="Arial" pitchFamily="34" charset="0"/>
              </a:rPr>
              <a:t>The Bean?</a:t>
            </a:r>
          </a:p>
        </p:txBody>
      </p:sp>
      <p:sp>
        <p:nvSpPr>
          <p:cNvPr id="10243" name="Rettangolo 3"/>
          <p:cNvSpPr>
            <a:spLocks noChangeArrowheads="1"/>
          </p:cNvSpPr>
          <p:nvPr/>
        </p:nvSpPr>
        <p:spPr bwMode="auto">
          <a:xfrm>
            <a:off x="655910" y="856357"/>
            <a:ext cx="8280400" cy="6494085"/>
          </a:xfrm>
          <a:prstGeom prst="rect">
            <a:avLst/>
          </a:prstGeom>
          <a:noFill/>
          <a:ln w="9525">
            <a:noFill/>
            <a:miter lim="800000"/>
            <a:headEnd/>
            <a:tailEnd/>
          </a:ln>
        </p:spPr>
        <p:txBody>
          <a:bodyPr>
            <a:spAutoFit/>
          </a:bodyPr>
          <a:lstStyle/>
          <a:p>
            <a:pPr algn="ctr"/>
            <a:r>
              <a:rPr lang="en-GB" sz="3200" i="1" dirty="0" smtClean="0">
                <a:latin typeface="Calibri" pitchFamily="34" charset="0"/>
              </a:rPr>
              <a:t>Waste arises from: </a:t>
            </a:r>
          </a:p>
          <a:p>
            <a:pPr algn="ctr"/>
            <a:r>
              <a:rPr lang="en-GB" sz="3200" b="1" i="1" dirty="0" smtClean="0">
                <a:latin typeface="Calibri" pitchFamily="34" charset="0"/>
              </a:rPr>
              <a:t>Incompetence and Corruption</a:t>
            </a:r>
            <a:r>
              <a:rPr lang="en-GB" b="1" i="1" dirty="0" smtClean="0"/>
              <a:t>.</a:t>
            </a:r>
            <a:endParaRPr lang="en-GB" sz="3200" b="1" i="1" dirty="0" smtClean="0">
              <a:latin typeface="Calibri" pitchFamily="34" charset="0"/>
            </a:endParaRPr>
          </a:p>
          <a:p>
            <a:pPr marL="514350" indent="-514350" algn="ctr"/>
            <a:r>
              <a:rPr lang="en-GB" i="1" dirty="0" smtClean="0"/>
              <a:t>Keeping in mind that:</a:t>
            </a:r>
          </a:p>
          <a:p>
            <a:pPr marL="514350" indent="-514350" algn="just">
              <a:buAutoNum type="alphaLcParenR"/>
            </a:pPr>
            <a:r>
              <a:rPr lang="en-GB" sz="3200" i="1" dirty="0" smtClean="0">
                <a:latin typeface="Calibri" pitchFamily="34" charset="0"/>
              </a:rPr>
              <a:t>Incompetence and Corruption sustain each other;</a:t>
            </a:r>
            <a:endParaRPr lang="en-GB" i="1" dirty="0" smtClean="0"/>
          </a:p>
          <a:p>
            <a:pPr marL="514350" indent="-514350" algn="just">
              <a:buAutoNum type="alphaLcParenR"/>
            </a:pPr>
            <a:r>
              <a:rPr lang="en-GB" sz="3200" i="1" dirty="0" smtClean="0">
                <a:latin typeface="Calibri" pitchFamily="34" charset="0"/>
              </a:rPr>
              <a:t>Cartels and Corruption sustain each other;</a:t>
            </a:r>
          </a:p>
          <a:p>
            <a:pPr marL="514350" indent="-514350" algn="just">
              <a:buAutoNum type="alphaLcParenR"/>
            </a:pPr>
            <a:r>
              <a:rPr lang="en-GB" i="1" dirty="0" smtClean="0"/>
              <a:t>Cartels do exclude SMEs.</a:t>
            </a:r>
          </a:p>
          <a:p>
            <a:pPr algn="just"/>
            <a:endParaRPr lang="en-GB" i="1" dirty="0" smtClean="0"/>
          </a:p>
          <a:p>
            <a:pPr algn="just"/>
            <a:r>
              <a:rPr lang="en-GB" i="1" dirty="0" smtClean="0"/>
              <a:t>Strive for Competence and Performance in Organizations and </a:t>
            </a:r>
          </a:p>
          <a:p>
            <a:pPr algn="just"/>
            <a:r>
              <a:rPr lang="en-GB" dirty="0" smtClean="0"/>
              <a:t>Participation and Competition </a:t>
            </a:r>
            <a:r>
              <a:rPr lang="en-US" dirty="0" smtClean="0"/>
              <a:t>will be maximized, becoming …</a:t>
            </a:r>
            <a:endParaRPr lang="en-GB" i="1" dirty="0" smtClean="0"/>
          </a:p>
          <a:p>
            <a:pPr marL="514350" indent="-514350" algn="just">
              <a:buAutoNum type="alphaLcParenR"/>
            </a:pPr>
            <a:endParaRPr lang="en-GB" i="1" dirty="0"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down)">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down)">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wipe(down)">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Effect transition="in" filter="wipe(down)">
                                      <p:cBhvr>
                                        <p:cTn id="37" dur="500"/>
                                        <p:tgtEl>
                                          <p:spTgt spid="1024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243">
                                            <p:txEl>
                                              <p:pRg st="8" end="8"/>
                                            </p:txEl>
                                          </p:spTgt>
                                        </p:tgtEl>
                                        <p:attrNameLst>
                                          <p:attrName>style.visibility</p:attrName>
                                        </p:attrNameLst>
                                      </p:cBhvr>
                                      <p:to>
                                        <p:strVal val="visible"/>
                                      </p:to>
                                    </p:set>
                                    <p:animEffect transition="in" filter="wipe(down)">
                                      <p:cBhvr>
                                        <p:cTn id="4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600203"/>
            <a:ext cx="8915400" cy="4911692"/>
          </a:xfrm>
        </p:spPr>
        <p:txBody>
          <a:bodyPr>
            <a:normAutofit fontScale="92500" lnSpcReduction="10000"/>
          </a:bodyPr>
          <a:lstStyle/>
          <a:p>
            <a:pPr marL="0" indent="0">
              <a:buNone/>
            </a:pPr>
            <a:r>
              <a:rPr lang="en-US" i="1" dirty="0"/>
              <a:t>There's so many different worlds</a:t>
            </a:r>
          </a:p>
          <a:p>
            <a:pPr marL="0" indent="0">
              <a:buNone/>
            </a:pPr>
            <a:r>
              <a:rPr lang="en-US" i="1" dirty="0" smtClean="0"/>
              <a:t>So </a:t>
            </a:r>
            <a:r>
              <a:rPr lang="en-US" i="1" dirty="0"/>
              <a:t>many different suns</a:t>
            </a:r>
          </a:p>
          <a:p>
            <a:pPr marL="0" indent="0">
              <a:buNone/>
            </a:pPr>
            <a:r>
              <a:rPr lang="en-US" i="1" dirty="0" smtClean="0"/>
              <a:t>And </a:t>
            </a:r>
            <a:r>
              <a:rPr lang="en-US" i="1" dirty="0"/>
              <a:t>we have just one world</a:t>
            </a:r>
          </a:p>
          <a:p>
            <a:pPr marL="0" indent="0">
              <a:buNone/>
            </a:pPr>
            <a:r>
              <a:rPr lang="en-US" i="1" dirty="0" smtClean="0"/>
              <a:t>But </a:t>
            </a:r>
            <a:r>
              <a:rPr lang="en-US" i="1" dirty="0"/>
              <a:t>we live in different ones</a:t>
            </a:r>
          </a:p>
          <a:p>
            <a:pPr marL="0" indent="0">
              <a:buNone/>
            </a:pPr>
            <a:endParaRPr lang="en-US" i="1" dirty="0" smtClean="0"/>
          </a:p>
          <a:p>
            <a:pPr marL="0" indent="0">
              <a:buNone/>
            </a:pPr>
            <a:r>
              <a:rPr lang="en-US" i="1" dirty="0" smtClean="0"/>
              <a:t>But </a:t>
            </a:r>
            <a:r>
              <a:rPr lang="en-US" i="1" dirty="0"/>
              <a:t>it's written in the starlight</a:t>
            </a:r>
          </a:p>
          <a:p>
            <a:pPr marL="0" indent="0">
              <a:buNone/>
            </a:pPr>
            <a:r>
              <a:rPr lang="en-US" i="1" dirty="0" smtClean="0"/>
              <a:t>And </a:t>
            </a:r>
            <a:r>
              <a:rPr lang="en-US" i="1" dirty="0"/>
              <a:t>every line on your palm</a:t>
            </a:r>
          </a:p>
          <a:p>
            <a:pPr marL="0" indent="0">
              <a:buNone/>
            </a:pPr>
            <a:r>
              <a:rPr lang="en-US" i="1" dirty="0" smtClean="0"/>
              <a:t>We're </a:t>
            </a:r>
            <a:r>
              <a:rPr lang="en-US" i="1" dirty="0"/>
              <a:t>fools to make war</a:t>
            </a:r>
          </a:p>
          <a:p>
            <a:pPr marL="0" indent="0">
              <a:buNone/>
            </a:pPr>
            <a:r>
              <a:rPr lang="en-US" i="1" dirty="0" smtClean="0"/>
              <a:t>On </a:t>
            </a:r>
            <a:r>
              <a:rPr lang="en-US" i="1" dirty="0"/>
              <a:t>our brothers in </a:t>
            </a:r>
            <a:r>
              <a:rPr lang="en-US" i="1" dirty="0" smtClean="0"/>
              <a:t>arms </a:t>
            </a:r>
            <a:endParaRPr lang="en-US" i="1" dirty="0"/>
          </a:p>
          <a:p>
            <a:endParaRPr lang="it-IT" dirty="0"/>
          </a:p>
        </p:txBody>
      </p:sp>
      <p:sp>
        <p:nvSpPr>
          <p:cNvPr id="4" name="Rectangle 2"/>
          <p:cNvSpPr>
            <a:spLocks noGrp="1" noChangeArrowheads="1"/>
          </p:cNvSpPr>
          <p:nvPr>
            <p:ph type="title"/>
          </p:nvPr>
        </p:nvSpPr>
        <p:spPr>
          <a:xfrm>
            <a:off x="0" y="248512"/>
            <a:ext cx="6780711" cy="639762"/>
          </a:xfrm>
        </p:spPr>
        <p:txBody>
          <a:bodyPr>
            <a:noAutofit/>
          </a:bodyPr>
          <a:lstStyle/>
          <a:p>
            <a:pPr algn="ctr"/>
            <a:r>
              <a:rPr lang="en-GB" sz="2600" b="1" dirty="0" smtClean="0">
                <a:solidFill>
                  <a:srgbClr val="0070C0"/>
                </a:solidFill>
                <a:latin typeface="Calibri" pitchFamily="34" charset="0"/>
                <a:ea typeface="+mn-ea"/>
                <a:cs typeface="Arial" pitchFamily="34" charset="0"/>
              </a:rPr>
              <a:t>Participation &amp; Competition, Brothers in Arms</a:t>
            </a:r>
            <a:endParaRPr lang="en-GB" sz="2600" b="1" dirty="0">
              <a:solidFill>
                <a:srgbClr val="0070C0"/>
              </a:solidFill>
              <a:latin typeface="Calibri" pitchFamily="34" charset="0"/>
              <a:ea typeface="+mn-ea"/>
              <a:cs typeface="Arial" pitchFamily="34" charset="0"/>
            </a:endParaRPr>
          </a:p>
        </p:txBody>
      </p:sp>
    </p:spTree>
    <p:extLst>
      <p:ext uri="{BB962C8B-B14F-4D97-AF65-F5344CB8AC3E}">
        <p14:creationId xmlns:p14="http://schemas.microsoft.com/office/powerpoint/2010/main" val="9937017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6153694" cy="665888"/>
          </a:xfrm>
        </p:spPr>
        <p:txBody>
          <a:bodyPr>
            <a:normAutofit/>
          </a:bodyPr>
          <a:lstStyle/>
          <a:p>
            <a:r>
              <a:rPr lang="it-IT" sz="3200" b="1" dirty="0" smtClean="0">
                <a:solidFill>
                  <a:srgbClr val="0070C0"/>
                </a:solidFill>
                <a:latin typeface="Calibri" pitchFamily="34" charset="0"/>
                <a:ea typeface="+mn-ea"/>
                <a:cs typeface="Arial" pitchFamily="34" charset="0"/>
              </a:rPr>
              <a:t>With due focus on </a:t>
            </a:r>
            <a:r>
              <a:rPr lang="it-IT" sz="3200" b="1" dirty="0" err="1" smtClean="0">
                <a:solidFill>
                  <a:srgbClr val="0070C0"/>
                </a:solidFill>
                <a:latin typeface="Calibri" pitchFamily="34" charset="0"/>
                <a:ea typeface="+mn-ea"/>
                <a:cs typeface="Arial" pitchFamily="34" charset="0"/>
              </a:rPr>
              <a:t>words</a:t>
            </a:r>
            <a:endParaRPr lang="it-IT" sz="3200" b="1" dirty="0" smtClean="0">
              <a:solidFill>
                <a:srgbClr val="0070C0"/>
              </a:solidFill>
              <a:latin typeface="Calibri" pitchFamily="34" charset="0"/>
              <a:ea typeface="+mn-ea"/>
              <a:cs typeface="Arial" pitchFamily="34" charset="0"/>
            </a:endParaRPr>
          </a:p>
        </p:txBody>
      </p:sp>
      <p:sp>
        <p:nvSpPr>
          <p:cNvPr id="3" name="Segnaposto contenuto 2"/>
          <p:cNvSpPr>
            <a:spLocks noGrp="1"/>
          </p:cNvSpPr>
          <p:nvPr>
            <p:ph idx="1"/>
          </p:nvPr>
        </p:nvSpPr>
        <p:spPr/>
        <p:txBody>
          <a:bodyPr>
            <a:normAutofit/>
          </a:bodyPr>
          <a:lstStyle/>
          <a:p>
            <a:r>
              <a:rPr lang="it-IT" dirty="0" err="1" smtClean="0"/>
              <a:t>Make</a:t>
            </a:r>
            <a:r>
              <a:rPr lang="it-IT" dirty="0" smtClean="0"/>
              <a:t> </a:t>
            </a:r>
            <a:r>
              <a:rPr lang="it-IT" dirty="0" err="1" smtClean="0"/>
              <a:t>participation</a:t>
            </a:r>
            <a:r>
              <a:rPr lang="it-IT" dirty="0" smtClean="0"/>
              <a:t> and </a:t>
            </a:r>
            <a:r>
              <a:rPr lang="it-IT" dirty="0" err="1" smtClean="0"/>
              <a:t>competition</a:t>
            </a:r>
            <a:r>
              <a:rPr lang="it-IT" dirty="0" smtClean="0"/>
              <a:t> </a:t>
            </a:r>
            <a:r>
              <a:rPr lang="it-IT" dirty="0" err="1" smtClean="0"/>
              <a:t>contribute</a:t>
            </a:r>
            <a:r>
              <a:rPr lang="it-IT" dirty="0" smtClean="0"/>
              <a:t>   </a:t>
            </a:r>
            <a:r>
              <a:rPr lang="it-IT" dirty="0" err="1" smtClean="0"/>
              <a:t>positively</a:t>
            </a:r>
            <a:r>
              <a:rPr lang="it-IT" dirty="0" smtClean="0"/>
              <a:t> to the procurement </a:t>
            </a:r>
            <a:r>
              <a:rPr lang="it-IT" dirty="0" err="1" smtClean="0"/>
              <a:t>strategy</a:t>
            </a:r>
            <a:r>
              <a:rPr lang="it-IT" dirty="0" smtClean="0"/>
              <a:t>. </a:t>
            </a:r>
          </a:p>
          <a:p>
            <a:r>
              <a:rPr lang="it-IT" dirty="0" smtClean="0"/>
              <a:t>No </a:t>
            </a:r>
            <a:r>
              <a:rPr lang="it-IT" dirty="0" err="1" smtClean="0"/>
              <a:t>need</a:t>
            </a:r>
            <a:r>
              <a:rPr lang="it-IT" dirty="0" smtClean="0"/>
              <a:t> to </a:t>
            </a:r>
            <a:r>
              <a:rPr lang="it-IT" dirty="0" err="1" smtClean="0"/>
              <a:t>rejoice</a:t>
            </a:r>
            <a:r>
              <a:rPr lang="it-IT" dirty="0" smtClean="0"/>
              <a:t> for </a:t>
            </a:r>
            <a:r>
              <a:rPr lang="it-IT" dirty="0" err="1" smtClean="0"/>
              <a:t>one</a:t>
            </a:r>
            <a:r>
              <a:rPr lang="it-IT" dirty="0" smtClean="0"/>
              <a:t> more player </a:t>
            </a:r>
            <a:r>
              <a:rPr lang="it-IT" dirty="0" err="1" smtClean="0"/>
              <a:t>if</a:t>
            </a:r>
            <a:r>
              <a:rPr lang="it-IT" dirty="0" smtClean="0"/>
              <a:t> </a:t>
            </a:r>
            <a:r>
              <a:rPr lang="it-IT" dirty="0" err="1" smtClean="0"/>
              <a:t>this</a:t>
            </a:r>
            <a:r>
              <a:rPr lang="it-IT" dirty="0" smtClean="0"/>
              <a:t> </a:t>
            </a:r>
            <a:r>
              <a:rPr lang="it-IT" dirty="0" err="1" smtClean="0"/>
              <a:t>makes</a:t>
            </a:r>
            <a:r>
              <a:rPr lang="it-IT" dirty="0" smtClean="0"/>
              <a:t> cartels work </a:t>
            </a:r>
            <a:r>
              <a:rPr lang="it-IT" dirty="0" err="1" smtClean="0"/>
              <a:t>better</a:t>
            </a:r>
            <a:r>
              <a:rPr lang="it-IT" dirty="0" smtClean="0"/>
              <a:t>: the </a:t>
            </a:r>
            <a:r>
              <a:rPr lang="it-IT" dirty="0" err="1" smtClean="0"/>
              <a:t>example</a:t>
            </a:r>
            <a:r>
              <a:rPr lang="it-IT" dirty="0" smtClean="0"/>
              <a:t> of the </a:t>
            </a:r>
            <a:r>
              <a:rPr lang="it-IT" dirty="0" err="1" smtClean="0"/>
              <a:t>average</a:t>
            </a:r>
            <a:r>
              <a:rPr lang="it-IT" dirty="0" smtClean="0"/>
              <a:t> price formula;</a:t>
            </a:r>
          </a:p>
          <a:p>
            <a:r>
              <a:rPr lang="it-IT" dirty="0" smtClean="0"/>
              <a:t>No </a:t>
            </a:r>
            <a:r>
              <a:rPr lang="it-IT" dirty="0" err="1" smtClean="0"/>
              <a:t>need</a:t>
            </a:r>
            <a:r>
              <a:rPr lang="it-IT" dirty="0" smtClean="0"/>
              <a:t> to </a:t>
            </a:r>
            <a:r>
              <a:rPr lang="it-IT" dirty="0" err="1" smtClean="0"/>
              <a:t>rejoice</a:t>
            </a:r>
            <a:r>
              <a:rPr lang="it-IT" dirty="0" smtClean="0"/>
              <a:t> </a:t>
            </a:r>
            <a:r>
              <a:rPr lang="it-IT" dirty="0" err="1" smtClean="0"/>
              <a:t>if</a:t>
            </a:r>
            <a:r>
              <a:rPr lang="it-IT" dirty="0" smtClean="0"/>
              <a:t> </a:t>
            </a:r>
            <a:r>
              <a:rPr lang="it-IT" dirty="0" err="1" smtClean="0"/>
              <a:t>participation</a:t>
            </a:r>
            <a:r>
              <a:rPr lang="it-IT" dirty="0" smtClean="0"/>
              <a:t> of </a:t>
            </a:r>
            <a:r>
              <a:rPr lang="it-IT" dirty="0" err="1" smtClean="0"/>
              <a:t>one</a:t>
            </a:r>
            <a:r>
              <a:rPr lang="it-IT" dirty="0" smtClean="0"/>
              <a:t> bad candidate </a:t>
            </a:r>
            <a:r>
              <a:rPr lang="it-IT" dirty="0" err="1" smtClean="0"/>
              <a:t>discourages</a:t>
            </a:r>
            <a:r>
              <a:rPr lang="it-IT" dirty="0" smtClean="0"/>
              <a:t> the </a:t>
            </a:r>
            <a:r>
              <a:rPr lang="it-IT" dirty="0" err="1" smtClean="0"/>
              <a:t>participation</a:t>
            </a:r>
            <a:r>
              <a:rPr lang="it-IT" dirty="0" smtClean="0"/>
              <a:t> of </a:t>
            </a:r>
            <a:r>
              <a:rPr lang="it-IT" dirty="0" err="1" smtClean="0"/>
              <a:t>one</a:t>
            </a:r>
            <a:r>
              <a:rPr lang="it-IT" dirty="0" smtClean="0"/>
              <a:t> </a:t>
            </a:r>
            <a:r>
              <a:rPr lang="it-IT" dirty="0" err="1" smtClean="0"/>
              <a:t>good</a:t>
            </a:r>
            <a:r>
              <a:rPr lang="it-IT" dirty="0" smtClean="0"/>
              <a:t> candidate: </a:t>
            </a:r>
            <a:r>
              <a:rPr lang="it-IT" dirty="0" err="1" smtClean="0"/>
              <a:t>quality</a:t>
            </a:r>
            <a:r>
              <a:rPr lang="it-IT" dirty="0" smtClean="0"/>
              <a:t> </a:t>
            </a:r>
            <a:r>
              <a:rPr lang="it-IT" dirty="0" err="1" smtClean="0"/>
              <a:t>monitoring</a:t>
            </a:r>
            <a:r>
              <a:rPr lang="it-IT" dirty="0" smtClean="0"/>
              <a:t> </a:t>
            </a:r>
            <a:r>
              <a:rPr lang="it-IT" dirty="0" err="1" smtClean="0"/>
              <a:t>matters</a:t>
            </a:r>
            <a:r>
              <a:rPr lang="it-IT" dirty="0" smtClean="0"/>
              <a:t>!</a:t>
            </a:r>
          </a:p>
        </p:txBody>
      </p:sp>
    </p:spTree>
    <p:extLst>
      <p:ext uri="{BB962C8B-B14F-4D97-AF65-F5344CB8AC3E}">
        <p14:creationId xmlns:p14="http://schemas.microsoft.com/office/powerpoint/2010/main" val="26588999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83184"/>
            <a:ext cx="5777313" cy="708128"/>
          </a:xfrm>
        </p:spPr>
        <p:txBody>
          <a:bodyPr>
            <a:normAutofit/>
          </a:bodyPr>
          <a:lstStyle/>
          <a:p>
            <a:r>
              <a:rPr lang="it-IT" sz="3200" b="1" dirty="0" err="1">
                <a:solidFill>
                  <a:srgbClr val="0070C0"/>
                </a:solidFill>
                <a:latin typeface="Calibri" pitchFamily="34" charset="0"/>
                <a:ea typeface="+mn-ea"/>
                <a:cs typeface="Arial" pitchFamily="34" charset="0"/>
              </a:rPr>
              <a:t>Two</a:t>
            </a:r>
            <a:r>
              <a:rPr lang="it-IT" sz="3200" b="1" dirty="0">
                <a:solidFill>
                  <a:srgbClr val="0070C0"/>
                </a:solidFill>
                <a:latin typeface="Calibri" pitchFamily="34" charset="0"/>
                <a:ea typeface="+mn-ea"/>
                <a:cs typeface="Arial" pitchFamily="34" charset="0"/>
              </a:rPr>
              <a:t> </a:t>
            </a:r>
            <a:r>
              <a:rPr lang="it-IT" sz="3200" b="1" dirty="0" err="1">
                <a:solidFill>
                  <a:srgbClr val="0070C0"/>
                </a:solidFill>
                <a:latin typeface="Calibri" pitchFamily="34" charset="0"/>
                <a:ea typeface="+mn-ea"/>
                <a:cs typeface="Arial" pitchFamily="34" charset="0"/>
              </a:rPr>
              <a:t>nightmares</a:t>
            </a:r>
            <a:r>
              <a:rPr lang="it-IT" sz="3200" b="1" dirty="0">
                <a:solidFill>
                  <a:srgbClr val="0070C0"/>
                </a:solidFill>
                <a:latin typeface="Calibri" pitchFamily="34" charset="0"/>
                <a:ea typeface="+mn-ea"/>
                <a:cs typeface="Arial" pitchFamily="34" charset="0"/>
              </a:rPr>
              <a:t> in </a:t>
            </a:r>
            <a:r>
              <a:rPr lang="it-IT" sz="3200" b="1" dirty="0" err="1">
                <a:solidFill>
                  <a:srgbClr val="0070C0"/>
                </a:solidFill>
                <a:latin typeface="Calibri" pitchFamily="34" charset="0"/>
                <a:ea typeface="+mn-ea"/>
                <a:cs typeface="Arial" pitchFamily="34" charset="0"/>
              </a:rPr>
              <a:t>one</a:t>
            </a:r>
            <a:endParaRPr lang="it-IT" sz="3200" b="1" dirty="0">
              <a:solidFill>
                <a:srgbClr val="0070C0"/>
              </a:solidFill>
              <a:latin typeface="Calibri" pitchFamily="34" charset="0"/>
              <a:ea typeface="+mn-ea"/>
              <a:cs typeface="Arial" pitchFamily="34" charset="0"/>
            </a:endParaRPr>
          </a:p>
        </p:txBody>
      </p:sp>
      <p:sp>
        <p:nvSpPr>
          <p:cNvPr id="3" name="Segnaposto contenuto 2"/>
          <p:cNvSpPr>
            <a:spLocks noGrp="1"/>
          </p:cNvSpPr>
          <p:nvPr>
            <p:ph idx="1"/>
          </p:nvPr>
        </p:nvSpPr>
        <p:spPr/>
        <p:txBody>
          <a:bodyPr>
            <a:normAutofit fontScale="92500" lnSpcReduction="20000"/>
          </a:bodyPr>
          <a:lstStyle/>
          <a:p>
            <a:r>
              <a:rPr lang="en-US" dirty="0" err="1"/>
              <a:t>Bos</a:t>
            </a:r>
            <a:r>
              <a:rPr lang="en-US" dirty="0"/>
              <a:t> and Harrington (2010) show that stable cartels are often not all-inclusive. </a:t>
            </a:r>
          </a:p>
          <a:p>
            <a:endParaRPr lang="en-US" dirty="0"/>
          </a:p>
          <a:p>
            <a:r>
              <a:rPr lang="en-US" dirty="0"/>
              <a:t>They show that a firm finds it optimal not to join the cartel when its capacity is sufficiently low, because the effect of its membership on price is trivial but, at the same time, it experiences a non-trivial reduction in its output. </a:t>
            </a:r>
            <a:endParaRPr lang="en-US" dirty="0" smtClean="0"/>
          </a:p>
          <a:p>
            <a:pPr marL="0" indent="0">
              <a:buNone/>
            </a:pPr>
            <a:endParaRPr lang="en-US" dirty="0"/>
          </a:p>
          <a:p>
            <a:r>
              <a:rPr lang="en-US" dirty="0"/>
              <a:t>Thus, they claim we should not expect a cartel to include very small firms.</a:t>
            </a:r>
          </a:p>
          <a:p>
            <a:endParaRPr lang="it-IT" dirty="0"/>
          </a:p>
        </p:txBody>
      </p:sp>
    </p:spTree>
    <p:extLst>
      <p:ext uri="{BB962C8B-B14F-4D97-AF65-F5344CB8AC3E}">
        <p14:creationId xmlns:p14="http://schemas.microsoft.com/office/powerpoint/2010/main" val="37942847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pPr marL="0" indent="0">
              <a:buNone/>
            </a:pPr>
            <a:r>
              <a:rPr lang="it-IT" dirty="0" smtClean="0"/>
              <a:t>Policy </a:t>
            </a:r>
            <a:r>
              <a:rPr lang="it-IT" dirty="0" err="1" smtClean="0"/>
              <a:t>action</a:t>
            </a:r>
            <a:r>
              <a:rPr lang="it-IT" dirty="0" smtClean="0"/>
              <a:t> </a:t>
            </a:r>
            <a:r>
              <a:rPr lang="it-IT" dirty="0" err="1" smtClean="0"/>
              <a:t>might</a:t>
            </a:r>
            <a:r>
              <a:rPr lang="it-IT" dirty="0" smtClean="0"/>
              <a:t> </a:t>
            </a:r>
            <a:r>
              <a:rPr lang="it-IT" dirty="0" err="1" smtClean="0"/>
              <a:t>encounter</a:t>
            </a:r>
            <a:r>
              <a:rPr lang="it-IT" dirty="0" smtClean="0"/>
              <a:t> </a:t>
            </a:r>
            <a:r>
              <a:rPr lang="it-IT" dirty="0" err="1" smtClean="0"/>
              <a:t>unexpected</a:t>
            </a:r>
            <a:r>
              <a:rPr lang="it-IT" dirty="0" smtClean="0"/>
              <a:t> </a:t>
            </a:r>
            <a:r>
              <a:rPr lang="it-IT" dirty="0" err="1" smtClean="0"/>
              <a:t>trade-offs</a:t>
            </a:r>
            <a:r>
              <a:rPr lang="it-IT" dirty="0" smtClean="0"/>
              <a:t>:</a:t>
            </a:r>
          </a:p>
          <a:p>
            <a:pPr marL="0" indent="0">
              <a:buNone/>
            </a:pPr>
            <a:endParaRPr lang="it-IT" dirty="0" smtClean="0"/>
          </a:p>
          <a:p>
            <a:r>
              <a:rPr lang="it-IT" dirty="0" err="1" smtClean="0"/>
              <a:t>Trying</a:t>
            </a:r>
            <a:r>
              <a:rPr lang="it-IT" dirty="0" smtClean="0"/>
              <a:t> to </a:t>
            </a:r>
            <a:r>
              <a:rPr lang="it-IT" dirty="0" err="1"/>
              <a:t>e</a:t>
            </a:r>
            <a:r>
              <a:rPr lang="it-IT" dirty="0" err="1" smtClean="0"/>
              <a:t>licit</a:t>
            </a:r>
            <a:r>
              <a:rPr lang="it-IT" dirty="0" smtClean="0"/>
              <a:t> </a:t>
            </a:r>
            <a:r>
              <a:rPr lang="it-IT" dirty="0" err="1"/>
              <a:t>p</a:t>
            </a:r>
            <a:r>
              <a:rPr lang="it-IT" dirty="0" err="1" smtClean="0"/>
              <a:t>articipation</a:t>
            </a:r>
            <a:r>
              <a:rPr lang="it-IT" dirty="0" smtClean="0"/>
              <a:t> </a:t>
            </a:r>
            <a:r>
              <a:rPr lang="it-IT" dirty="0" err="1" smtClean="0"/>
              <a:t>one</a:t>
            </a:r>
            <a:r>
              <a:rPr lang="it-IT" dirty="0" smtClean="0"/>
              <a:t> </a:t>
            </a:r>
            <a:r>
              <a:rPr lang="it-IT" dirty="0" err="1" smtClean="0"/>
              <a:t>might</a:t>
            </a:r>
            <a:r>
              <a:rPr lang="it-IT" dirty="0" smtClean="0"/>
              <a:t> </a:t>
            </a:r>
            <a:r>
              <a:rPr lang="it-IT" dirty="0" err="1" smtClean="0"/>
              <a:t>simply</a:t>
            </a:r>
            <a:r>
              <a:rPr lang="it-IT" dirty="0" smtClean="0"/>
              <a:t> reduce </a:t>
            </a:r>
            <a:r>
              <a:rPr lang="it-IT" dirty="0" err="1" smtClean="0"/>
              <a:t>competition</a:t>
            </a:r>
            <a:r>
              <a:rPr lang="it-IT" dirty="0" smtClean="0"/>
              <a:t>!</a:t>
            </a:r>
          </a:p>
          <a:p>
            <a:r>
              <a:rPr lang="it-IT" dirty="0" smtClean="0"/>
              <a:t>And </a:t>
            </a:r>
            <a:r>
              <a:rPr lang="it-IT" dirty="0" err="1" smtClean="0"/>
              <a:t>trying</a:t>
            </a:r>
            <a:r>
              <a:rPr lang="it-IT" dirty="0" smtClean="0"/>
              <a:t> to </a:t>
            </a:r>
            <a:r>
              <a:rPr lang="it-IT" dirty="0" err="1" smtClean="0"/>
              <a:t>strengthen</a:t>
            </a:r>
            <a:r>
              <a:rPr lang="it-IT" dirty="0" smtClean="0"/>
              <a:t> </a:t>
            </a:r>
            <a:r>
              <a:rPr lang="it-IT" dirty="0" err="1" smtClean="0"/>
              <a:t>competition</a:t>
            </a:r>
            <a:r>
              <a:rPr lang="it-IT" dirty="0" smtClean="0"/>
              <a:t> </a:t>
            </a:r>
            <a:r>
              <a:rPr lang="it-IT" dirty="0" err="1" smtClean="0"/>
              <a:t>one</a:t>
            </a:r>
            <a:r>
              <a:rPr lang="it-IT" dirty="0" smtClean="0"/>
              <a:t> </a:t>
            </a:r>
            <a:r>
              <a:rPr lang="it-IT" dirty="0" err="1" smtClean="0"/>
              <a:t>might</a:t>
            </a:r>
            <a:r>
              <a:rPr lang="it-IT" dirty="0" smtClean="0"/>
              <a:t> </a:t>
            </a:r>
            <a:r>
              <a:rPr lang="it-IT" dirty="0" err="1" smtClean="0"/>
              <a:t>decrease</a:t>
            </a:r>
            <a:r>
              <a:rPr lang="it-IT" dirty="0" smtClean="0"/>
              <a:t> </a:t>
            </a:r>
            <a:r>
              <a:rPr lang="it-IT" dirty="0" err="1" smtClean="0"/>
              <a:t>participation</a:t>
            </a:r>
            <a:r>
              <a:rPr lang="it-IT" dirty="0" smtClean="0"/>
              <a:t>!</a:t>
            </a:r>
          </a:p>
          <a:p>
            <a:endParaRPr lang="it-IT" dirty="0"/>
          </a:p>
          <a:p>
            <a:pPr marL="0" indent="0">
              <a:buNone/>
            </a:pPr>
            <a:r>
              <a:rPr lang="it-IT" dirty="0" smtClean="0"/>
              <a:t>Are </a:t>
            </a:r>
            <a:r>
              <a:rPr lang="it-IT" dirty="0" err="1" smtClean="0"/>
              <a:t>these</a:t>
            </a:r>
            <a:r>
              <a:rPr lang="it-IT" dirty="0" smtClean="0"/>
              <a:t> </a:t>
            </a:r>
            <a:r>
              <a:rPr lang="it-IT" dirty="0" err="1" smtClean="0"/>
              <a:t>true</a:t>
            </a:r>
            <a:r>
              <a:rPr lang="it-IT" dirty="0" smtClean="0"/>
              <a:t> </a:t>
            </a:r>
            <a:r>
              <a:rPr lang="it-IT" dirty="0" err="1" smtClean="0"/>
              <a:t>trade-offs</a:t>
            </a:r>
            <a:r>
              <a:rPr lang="it-IT" dirty="0" smtClean="0"/>
              <a:t> or </a:t>
            </a:r>
            <a:r>
              <a:rPr lang="it-IT" dirty="0" err="1" smtClean="0"/>
              <a:t>simply</a:t>
            </a:r>
            <a:r>
              <a:rPr lang="it-IT" dirty="0" smtClean="0"/>
              <a:t> «</a:t>
            </a:r>
            <a:r>
              <a:rPr lang="it-IT" dirty="0" err="1" smtClean="0"/>
              <a:t>little</a:t>
            </a:r>
            <a:r>
              <a:rPr lang="it-IT" dirty="0" smtClean="0"/>
              <a:t>» </a:t>
            </a:r>
            <a:r>
              <a:rPr lang="it-IT" dirty="0" err="1" smtClean="0"/>
              <a:t>mistakes</a:t>
            </a:r>
            <a:r>
              <a:rPr lang="it-IT" dirty="0" smtClean="0"/>
              <a:t>?</a:t>
            </a:r>
            <a:endParaRPr lang="it-IT" dirty="0"/>
          </a:p>
        </p:txBody>
      </p:sp>
      <p:sp>
        <p:nvSpPr>
          <p:cNvPr id="4" name="Titolo 1"/>
          <p:cNvSpPr>
            <a:spLocks noGrp="1"/>
          </p:cNvSpPr>
          <p:nvPr>
            <p:ph type="title"/>
          </p:nvPr>
        </p:nvSpPr>
        <p:spPr>
          <a:xfrm>
            <a:off x="495300" y="283184"/>
            <a:ext cx="5777313" cy="708128"/>
          </a:xfrm>
        </p:spPr>
        <p:txBody>
          <a:bodyPr>
            <a:normAutofit/>
          </a:bodyPr>
          <a:lstStyle/>
          <a:p>
            <a:r>
              <a:rPr lang="it-IT" sz="3200" b="1" dirty="0" err="1" smtClean="0">
                <a:solidFill>
                  <a:srgbClr val="0070C0"/>
                </a:solidFill>
                <a:latin typeface="Calibri" pitchFamily="34" charset="0"/>
                <a:ea typeface="+mn-ea"/>
                <a:cs typeface="Arial" pitchFamily="34" charset="0"/>
              </a:rPr>
              <a:t>Nightmares</a:t>
            </a:r>
            <a:r>
              <a:rPr lang="it-IT" sz="3200" b="1" dirty="0" smtClean="0">
                <a:solidFill>
                  <a:srgbClr val="0070C0"/>
                </a:solidFill>
                <a:latin typeface="Calibri" pitchFamily="34" charset="0"/>
                <a:ea typeface="+mn-ea"/>
                <a:cs typeface="Arial" pitchFamily="34" charset="0"/>
              </a:rPr>
              <a:t> or </a:t>
            </a:r>
            <a:r>
              <a:rPr lang="it-IT" sz="3200" b="1" dirty="0" err="1" smtClean="0">
                <a:solidFill>
                  <a:srgbClr val="0070C0"/>
                </a:solidFill>
                <a:latin typeface="Calibri" pitchFamily="34" charset="0"/>
                <a:ea typeface="+mn-ea"/>
                <a:cs typeface="Arial" pitchFamily="34" charset="0"/>
              </a:rPr>
              <a:t>Mistakes</a:t>
            </a:r>
            <a:r>
              <a:rPr lang="it-IT" sz="3200" b="1" dirty="0" smtClean="0">
                <a:solidFill>
                  <a:srgbClr val="0070C0"/>
                </a:solidFill>
                <a:latin typeface="Calibri" pitchFamily="34" charset="0"/>
                <a:ea typeface="+mn-ea"/>
                <a:cs typeface="Arial" pitchFamily="34" charset="0"/>
              </a:rPr>
              <a:t>?</a:t>
            </a:r>
            <a:endParaRPr lang="it-IT" sz="3200" b="1" dirty="0">
              <a:solidFill>
                <a:srgbClr val="0070C0"/>
              </a:solidFill>
              <a:latin typeface="Calibri" pitchFamily="34" charset="0"/>
              <a:ea typeface="+mn-ea"/>
              <a:cs typeface="Arial" pitchFamily="34" charset="0"/>
            </a:endParaRPr>
          </a:p>
        </p:txBody>
      </p:sp>
    </p:spTree>
    <p:extLst>
      <p:ext uri="{BB962C8B-B14F-4D97-AF65-F5344CB8AC3E}">
        <p14:creationId xmlns:p14="http://schemas.microsoft.com/office/powerpoint/2010/main" val="40591810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4025" y="1070364"/>
            <a:ext cx="9169993" cy="5082608"/>
          </a:xfrm>
        </p:spPr>
        <p:txBody>
          <a:bodyPr>
            <a:noAutofit/>
          </a:bodyPr>
          <a:lstStyle/>
          <a:p>
            <a:pPr marL="0" indent="0" algn="just">
              <a:buNone/>
            </a:pPr>
            <a:r>
              <a:rPr lang="en-GB" sz="2200" b="1" i="1" dirty="0"/>
              <a:t>The contracting authority should have a duty to consider the appropriateness of dividing large contracts into lots while remaining free to decide autonomously on the basis of any reason it deems pertinent, without being subject to administrative or judicial supervision. </a:t>
            </a:r>
            <a:r>
              <a:rPr lang="en-GB" sz="2200" b="1" i="1" dirty="0">
                <a:solidFill>
                  <a:srgbClr val="C00000"/>
                </a:solidFill>
              </a:rPr>
              <a:t>Where the contracting authority decides that it would not be appropriate to divide the contract into lots</a:t>
            </a:r>
            <a:r>
              <a:rPr lang="en-GB" sz="2200" b="1" i="1" dirty="0"/>
              <a:t>, the individual report or the contract award notice should contain an indication of the main reasons for the contracting authority's choice</a:t>
            </a:r>
            <a:r>
              <a:rPr lang="en-GB" sz="2200" b="1" dirty="0"/>
              <a:t>. </a:t>
            </a:r>
          </a:p>
          <a:p>
            <a:pPr marL="0" indent="0" algn="just">
              <a:buNone/>
            </a:pPr>
            <a:r>
              <a:rPr lang="en-GB" sz="2200" b="1" i="1" dirty="0" smtClean="0"/>
              <a:t>Such </a:t>
            </a:r>
            <a:r>
              <a:rPr lang="en-GB" sz="2200" b="1" i="1" dirty="0"/>
              <a:t>reasons could for instance be that the contracting authority finds that such division could risk restricting competition, or risk rendering the execution of the contract excessively technically difficult or expensive, or that the need to coordinate the different contractors for the lots could seriously risk undermining the proper execution of the contract</a:t>
            </a:r>
            <a:r>
              <a:rPr lang="en-GB" sz="2200" b="1" i="1" dirty="0" smtClean="0"/>
              <a:t>.</a:t>
            </a:r>
            <a:r>
              <a:rPr lang="en-GB" sz="2200" b="1" dirty="0" smtClean="0"/>
              <a:t> </a:t>
            </a:r>
          </a:p>
          <a:p>
            <a:pPr marL="0" indent="0" algn="ctr">
              <a:buNone/>
            </a:pPr>
            <a:r>
              <a:rPr lang="en-GB" sz="2200" b="1" u="sng" dirty="0" smtClean="0"/>
              <a:t>Harder to do </a:t>
            </a:r>
            <a:r>
              <a:rPr lang="en-GB" sz="2800" b="1" u="sng" dirty="0" smtClean="0">
                <a:solidFill>
                  <a:srgbClr val="C00000"/>
                </a:solidFill>
              </a:rPr>
              <a:t>one</a:t>
            </a:r>
            <a:r>
              <a:rPr lang="en-GB" sz="2200" b="1" u="sng" dirty="0" smtClean="0"/>
              <a:t> lot</a:t>
            </a:r>
            <a:r>
              <a:rPr lang="en-GB" sz="2200" b="1" dirty="0" smtClean="0"/>
              <a:t>. </a:t>
            </a:r>
            <a:endParaRPr lang="it-IT" sz="2200" dirty="0"/>
          </a:p>
          <a:p>
            <a:pPr marL="0" indent="0" algn="just">
              <a:buNone/>
            </a:pPr>
            <a:endParaRPr lang="en-US" sz="2200" i="1" dirty="0" smtClean="0"/>
          </a:p>
          <a:p>
            <a:pPr marL="0" indent="0" algn="just">
              <a:buNone/>
            </a:pPr>
            <a:r>
              <a:rPr lang="en-US" sz="2200" i="1" dirty="0" smtClean="0"/>
              <a:t>New Directive</a:t>
            </a:r>
            <a:endParaRPr lang="it-IT" sz="2200" dirty="0"/>
          </a:p>
        </p:txBody>
      </p:sp>
      <p:sp>
        <p:nvSpPr>
          <p:cNvPr id="4" name="Titolo 1"/>
          <p:cNvSpPr>
            <a:spLocks noGrp="1"/>
          </p:cNvSpPr>
          <p:nvPr>
            <p:ph type="title"/>
          </p:nvPr>
        </p:nvSpPr>
        <p:spPr>
          <a:xfrm>
            <a:off x="0" y="283184"/>
            <a:ext cx="6682811" cy="708128"/>
          </a:xfrm>
        </p:spPr>
        <p:txBody>
          <a:bodyPr>
            <a:normAutofit/>
          </a:bodyPr>
          <a:lstStyle/>
          <a:p>
            <a:r>
              <a:rPr lang="it-IT" sz="3200" b="1" dirty="0" smtClean="0">
                <a:solidFill>
                  <a:srgbClr val="0070C0"/>
                </a:solidFill>
                <a:latin typeface="Calibri" pitchFamily="34" charset="0"/>
                <a:ea typeface="+mn-ea"/>
                <a:cs typeface="Arial" pitchFamily="34" charset="0"/>
              </a:rPr>
              <a:t>EU: </a:t>
            </a:r>
            <a:r>
              <a:rPr lang="it-IT" sz="3200" b="1" dirty="0" err="1" smtClean="0">
                <a:solidFill>
                  <a:srgbClr val="0070C0"/>
                </a:solidFill>
                <a:latin typeface="Calibri" pitchFamily="34" charset="0"/>
                <a:ea typeface="+mn-ea"/>
                <a:cs typeface="Arial" pitchFamily="34" charset="0"/>
              </a:rPr>
              <a:t>Eliciting</a:t>
            </a:r>
            <a:r>
              <a:rPr lang="it-IT" sz="3200" b="1" dirty="0" smtClean="0">
                <a:solidFill>
                  <a:srgbClr val="0070C0"/>
                </a:solidFill>
                <a:latin typeface="Calibri" pitchFamily="34" charset="0"/>
                <a:ea typeface="+mn-ea"/>
                <a:cs typeface="Arial" pitchFamily="34" charset="0"/>
              </a:rPr>
              <a:t> </a:t>
            </a:r>
            <a:r>
              <a:rPr lang="it-IT" sz="3200" b="1" dirty="0" err="1" smtClean="0">
                <a:solidFill>
                  <a:srgbClr val="0070C0"/>
                </a:solidFill>
                <a:latin typeface="Calibri" pitchFamily="34" charset="0"/>
                <a:ea typeface="+mn-ea"/>
                <a:cs typeface="Arial" pitchFamily="34" charset="0"/>
              </a:rPr>
              <a:t>Participation</a:t>
            </a:r>
            <a:r>
              <a:rPr lang="it-IT" sz="3200" b="1" dirty="0" smtClean="0">
                <a:solidFill>
                  <a:srgbClr val="0070C0"/>
                </a:solidFill>
                <a:latin typeface="Calibri" pitchFamily="34" charset="0"/>
                <a:ea typeface="+mn-ea"/>
                <a:cs typeface="Arial" pitchFamily="34" charset="0"/>
              </a:rPr>
              <a:t>?</a:t>
            </a:r>
            <a:endParaRPr lang="it-IT" sz="3200" b="1" dirty="0">
              <a:solidFill>
                <a:srgbClr val="0070C0"/>
              </a:solidFill>
              <a:latin typeface="Calibri" pitchFamily="34" charset="0"/>
              <a:ea typeface="+mn-ea"/>
              <a:cs typeface="Arial" pitchFamily="34" charset="0"/>
            </a:endParaRPr>
          </a:p>
        </p:txBody>
      </p:sp>
    </p:spTree>
    <p:extLst>
      <p:ext uri="{BB962C8B-B14F-4D97-AF65-F5344CB8AC3E}">
        <p14:creationId xmlns:p14="http://schemas.microsoft.com/office/powerpoint/2010/main" val="41477962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r>
              <a:rPr lang="en-US" dirty="0" smtClean="0"/>
              <a:t>“A </a:t>
            </a:r>
            <a:r>
              <a:rPr lang="en-US" dirty="0"/>
              <a:t>contracting authority that used to tender </a:t>
            </a:r>
            <a:r>
              <a:rPr lang="en-US" b="1" dirty="0"/>
              <a:t>a single lot </a:t>
            </a:r>
            <a:r>
              <a:rPr lang="en-US" dirty="0"/>
              <a:t>every year and now tenders a single lot of half the original size every 6 months, is required to justify why it tenders a single lot. </a:t>
            </a:r>
            <a:endParaRPr lang="en-US" dirty="0" smtClean="0"/>
          </a:p>
          <a:p>
            <a:r>
              <a:rPr lang="en-US" dirty="0" smtClean="0"/>
              <a:t>An </a:t>
            </a:r>
            <a:r>
              <a:rPr lang="en-US" dirty="0"/>
              <a:t>administration that used to tender a certain type of goods or services divided </a:t>
            </a:r>
            <a:r>
              <a:rPr lang="en-US" b="1" dirty="0"/>
              <a:t>in 4 lots </a:t>
            </a:r>
            <a:r>
              <a:rPr lang="en-US" dirty="0"/>
              <a:t>and repeated every 6 months, and that now bundles demand and tenders everything divided in </a:t>
            </a:r>
            <a:r>
              <a:rPr lang="en-US" b="1" dirty="0"/>
              <a:t>two very large lots</a:t>
            </a:r>
            <a:r>
              <a:rPr lang="en-US" dirty="0"/>
              <a:t> once a year will not have to justify its bundling choices, because its procurements have 2 lots</a:t>
            </a:r>
            <a:r>
              <a:rPr lang="en-US" dirty="0" smtClean="0"/>
              <a:t>. </a:t>
            </a:r>
          </a:p>
          <a:p>
            <a:r>
              <a:rPr lang="en-US" dirty="0" smtClean="0"/>
              <a:t>This </a:t>
            </a:r>
            <a:r>
              <a:rPr lang="en-US" dirty="0"/>
              <a:t>sounds very much against the general spirit of article 46 that, according to my understanding, aims at fostering unbundling of tenders in smaller lots that are </a:t>
            </a:r>
            <a:r>
              <a:rPr lang="en-US" b="1" dirty="0"/>
              <a:t>more accessible to SMEs</a:t>
            </a:r>
            <a:r>
              <a:rPr lang="en-US" dirty="0"/>
              <a:t>… Having 4 instead of 40 lots may have much bigger consequences than having 1 lot instead of 3</a:t>
            </a:r>
            <a:r>
              <a:rPr lang="en-US" dirty="0" smtClean="0"/>
              <a:t>”.</a:t>
            </a:r>
          </a:p>
          <a:p>
            <a:pPr marL="0" indent="0">
              <a:buNone/>
            </a:pPr>
            <a:endParaRPr lang="en-US" dirty="0"/>
          </a:p>
          <a:p>
            <a:pPr marL="0" indent="0">
              <a:buNone/>
            </a:pPr>
            <a:r>
              <a:rPr lang="en-US" i="1" dirty="0" smtClean="0"/>
              <a:t>Giancarlo Spagnolo, Second Interdisciplinary Symposium on Public Procurement, </a:t>
            </a:r>
            <a:r>
              <a:rPr lang="en-US" i="1" dirty="0"/>
              <a:t>Budapest </a:t>
            </a:r>
            <a:r>
              <a:rPr lang="en-US" i="1" dirty="0" smtClean="0"/>
              <a:t>2014.</a:t>
            </a:r>
            <a:endParaRPr lang="it-IT" i="1" dirty="0"/>
          </a:p>
        </p:txBody>
      </p:sp>
      <p:sp>
        <p:nvSpPr>
          <p:cNvPr id="4" name="Titolo 1"/>
          <p:cNvSpPr>
            <a:spLocks noGrp="1"/>
          </p:cNvSpPr>
          <p:nvPr>
            <p:ph type="title"/>
          </p:nvPr>
        </p:nvSpPr>
        <p:spPr>
          <a:xfrm>
            <a:off x="0" y="283184"/>
            <a:ext cx="6956277" cy="708128"/>
          </a:xfrm>
        </p:spPr>
        <p:txBody>
          <a:bodyPr>
            <a:normAutofit/>
          </a:bodyPr>
          <a:lstStyle/>
          <a:p>
            <a:r>
              <a:rPr lang="it-IT" sz="3200" b="1" dirty="0" smtClean="0">
                <a:solidFill>
                  <a:srgbClr val="0070C0"/>
                </a:solidFill>
                <a:latin typeface="Calibri" pitchFamily="34" charset="0"/>
                <a:ea typeface="+mn-ea"/>
                <a:cs typeface="Arial" pitchFamily="34" charset="0"/>
              </a:rPr>
              <a:t>EU: </a:t>
            </a:r>
            <a:r>
              <a:rPr lang="it-IT" sz="3200" b="1" dirty="0" err="1" smtClean="0">
                <a:solidFill>
                  <a:srgbClr val="0070C0"/>
                </a:solidFill>
                <a:latin typeface="Calibri" pitchFamily="34" charset="0"/>
                <a:ea typeface="+mn-ea"/>
                <a:cs typeface="Arial" pitchFamily="34" charset="0"/>
              </a:rPr>
              <a:t>Discouraging</a:t>
            </a:r>
            <a:r>
              <a:rPr lang="it-IT" sz="3200" b="1" dirty="0" smtClean="0">
                <a:solidFill>
                  <a:srgbClr val="0070C0"/>
                </a:solidFill>
                <a:latin typeface="Calibri" pitchFamily="34" charset="0"/>
                <a:ea typeface="+mn-ea"/>
                <a:cs typeface="Arial" pitchFamily="34" charset="0"/>
              </a:rPr>
              <a:t> the Right Policy</a:t>
            </a:r>
            <a:endParaRPr lang="it-IT" sz="3200" b="1" dirty="0">
              <a:solidFill>
                <a:srgbClr val="0070C0"/>
              </a:solidFill>
              <a:latin typeface="Calibri" pitchFamily="34" charset="0"/>
              <a:ea typeface="+mn-ea"/>
              <a:cs typeface="Arial" pitchFamily="34" charset="0"/>
            </a:endParaRPr>
          </a:p>
        </p:txBody>
      </p:sp>
    </p:spTree>
    <p:extLst>
      <p:ext uri="{BB962C8B-B14F-4D97-AF65-F5344CB8AC3E}">
        <p14:creationId xmlns:p14="http://schemas.microsoft.com/office/powerpoint/2010/main" val="20048584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222049"/>
            <a:ext cx="8915400" cy="5332575"/>
          </a:xfrm>
        </p:spPr>
        <p:txBody>
          <a:bodyPr>
            <a:normAutofit fontScale="92500" lnSpcReduction="20000"/>
          </a:bodyPr>
          <a:lstStyle/>
          <a:p>
            <a:pPr marL="0" indent="0" algn="just">
              <a:buNone/>
            </a:pPr>
            <a:r>
              <a:rPr lang="en-GB" b="1" i="1" dirty="0"/>
              <a:t>(30a) Where contracts are divided into lots, contracting authorities should, for instance in order to preserve competition or to ensure reliability of supply, </a:t>
            </a:r>
            <a:r>
              <a:rPr lang="en-GB" b="1" i="1" dirty="0">
                <a:solidFill>
                  <a:srgbClr val="C00000"/>
                </a:solidFill>
              </a:rPr>
              <a:t>be allowed to limit the number of lots for which an economic operator may tender</a:t>
            </a:r>
            <a:r>
              <a:rPr lang="en-GB" b="1" i="1" dirty="0"/>
              <a:t>; </a:t>
            </a:r>
            <a:r>
              <a:rPr lang="en-GB" b="1" i="1" dirty="0">
                <a:solidFill>
                  <a:srgbClr val="00B050"/>
                </a:solidFill>
              </a:rPr>
              <a:t>they should also be allowed to limit the number of lots that may be awarded to any one tenderer</a:t>
            </a:r>
            <a:r>
              <a:rPr lang="en-GB" b="1" i="1" dirty="0"/>
              <a:t>. </a:t>
            </a:r>
            <a:endParaRPr lang="en-GB" i="1" dirty="0"/>
          </a:p>
          <a:p>
            <a:endParaRPr lang="en-US" dirty="0" smtClean="0"/>
          </a:p>
          <a:p>
            <a:r>
              <a:rPr lang="en-US" dirty="0" smtClean="0"/>
              <a:t>Restricting competition is not a good idea if you want to restrict awards to large firms: a superior outcome would certainly arise by letting each firm compete on all lots and afterwards limit to the </a:t>
            </a:r>
            <a:r>
              <a:rPr lang="en-US" dirty="0"/>
              <a:t>most convenient lot their </a:t>
            </a:r>
            <a:r>
              <a:rPr lang="en-US" dirty="0" smtClean="0"/>
              <a:t>award. </a:t>
            </a:r>
          </a:p>
          <a:p>
            <a:pPr marL="0" indent="0">
              <a:buNone/>
            </a:pPr>
            <a:endParaRPr lang="en-US" dirty="0" smtClean="0"/>
          </a:p>
        </p:txBody>
      </p:sp>
      <p:sp>
        <p:nvSpPr>
          <p:cNvPr id="4" name="Titolo 1"/>
          <p:cNvSpPr>
            <a:spLocks noGrp="1"/>
          </p:cNvSpPr>
          <p:nvPr>
            <p:ph type="title"/>
          </p:nvPr>
        </p:nvSpPr>
        <p:spPr>
          <a:xfrm>
            <a:off x="495300" y="283184"/>
            <a:ext cx="6187511" cy="708128"/>
          </a:xfrm>
        </p:spPr>
        <p:txBody>
          <a:bodyPr>
            <a:normAutofit/>
          </a:bodyPr>
          <a:lstStyle/>
          <a:p>
            <a:r>
              <a:rPr lang="it-IT" sz="3200" b="1" dirty="0" smtClean="0">
                <a:solidFill>
                  <a:srgbClr val="0070C0"/>
                </a:solidFill>
                <a:latin typeface="Calibri" pitchFamily="34" charset="0"/>
                <a:ea typeface="+mn-ea"/>
                <a:cs typeface="Arial" pitchFamily="34" charset="0"/>
              </a:rPr>
              <a:t>EU: </a:t>
            </a:r>
            <a:r>
              <a:rPr lang="it-IT" sz="3200" b="1" dirty="0" err="1" smtClean="0">
                <a:solidFill>
                  <a:srgbClr val="0070C0"/>
                </a:solidFill>
                <a:latin typeface="Calibri" pitchFamily="34" charset="0"/>
                <a:ea typeface="+mn-ea"/>
                <a:cs typeface="Arial" pitchFamily="34" charset="0"/>
              </a:rPr>
              <a:t>Eliciting</a:t>
            </a:r>
            <a:r>
              <a:rPr lang="it-IT" sz="3200" b="1" dirty="0" smtClean="0">
                <a:solidFill>
                  <a:srgbClr val="0070C0"/>
                </a:solidFill>
                <a:latin typeface="Calibri" pitchFamily="34" charset="0"/>
                <a:ea typeface="+mn-ea"/>
                <a:cs typeface="Arial" pitchFamily="34" charset="0"/>
              </a:rPr>
              <a:t> </a:t>
            </a:r>
            <a:r>
              <a:rPr lang="it-IT" sz="3200" b="1" dirty="0" err="1" smtClean="0">
                <a:solidFill>
                  <a:srgbClr val="0070C0"/>
                </a:solidFill>
                <a:latin typeface="Calibri" pitchFamily="34" charset="0"/>
                <a:ea typeface="+mn-ea"/>
                <a:cs typeface="Arial" pitchFamily="34" charset="0"/>
              </a:rPr>
              <a:t>Participation</a:t>
            </a:r>
            <a:r>
              <a:rPr lang="it-IT" sz="3200" b="1" dirty="0" smtClean="0">
                <a:solidFill>
                  <a:srgbClr val="0070C0"/>
                </a:solidFill>
                <a:latin typeface="Calibri" pitchFamily="34" charset="0"/>
                <a:ea typeface="+mn-ea"/>
                <a:cs typeface="Arial" pitchFamily="34" charset="0"/>
              </a:rPr>
              <a:t> (2)</a:t>
            </a:r>
            <a:endParaRPr lang="it-IT" sz="3200" b="1" dirty="0">
              <a:solidFill>
                <a:srgbClr val="0070C0"/>
              </a:solidFill>
              <a:latin typeface="Calibri" pitchFamily="34" charset="0"/>
              <a:ea typeface="+mn-ea"/>
              <a:cs typeface="Arial" pitchFamily="34" charset="0"/>
            </a:endParaRPr>
          </a:p>
        </p:txBody>
      </p:sp>
    </p:spTree>
    <p:extLst>
      <p:ext uri="{BB962C8B-B14F-4D97-AF65-F5344CB8AC3E}">
        <p14:creationId xmlns:p14="http://schemas.microsoft.com/office/powerpoint/2010/main" val="24255753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19735</TotalTime>
  <Words>1857</Words>
  <Application>Microsoft Office PowerPoint</Application>
  <PresentationFormat>A4 Paper (210x297 mm)</PresentationFormat>
  <Paragraphs>267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Tema di Office</vt:lpstr>
      <vt:lpstr>PowerPoint Presentation</vt:lpstr>
      <vt:lpstr>PowerPoint Presentation</vt:lpstr>
      <vt:lpstr>Two nightmares for a “good” procurer</vt:lpstr>
      <vt:lpstr>With due focus on words</vt:lpstr>
      <vt:lpstr>Two nightmares in one</vt:lpstr>
      <vt:lpstr>Nightmares or Mistakes?</vt:lpstr>
      <vt:lpstr>EU: Eliciting Participation?</vt:lpstr>
      <vt:lpstr>EU: Discouraging the Right Policy</vt:lpstr>
      <vt:lpstr>EU: Eliciting Participation (2)</vt:lpstr>
      <vt:lpstr>PowerPoint Presentation</vt:lpstr>
      <vt:lpstr>SMEs are special</vt:lpstr>
      <vt:lpstr>PowerPoint Presentation</vt:lpstr>
      <vt:lpstr>Are SMEs Good? So why large contracts?</vt:lpstr>
      <vt:lpstr>Not always?</vt:lpstr>
      <vt:lpstr>2 Types of Solutions</vt:lpstr>
      <vt:lpstr>The EU: Eliciting Competition?</vt:lpstr>
      <vt:lpstr>PowerPoint Presentation</vt:lpstr>
      <vt:lpstr>PowerPoint Presentation</vt:lpstr>
      <vt:lpstr>PowerPoint Presentation</vt:lpstr>
      <vt:lpstr>Discrimination?</vt:lpstr>
      <vt:lpstr>Classic solutions to deal with SMEs</vt:lpstr>
      <vt:lpstr>Can e-proc solve SMEs issues?</vt:lpstr>
      <vt:lpstr>E proc and SMEs: Koneps</vt:lpstr>
      <vt:lpstr>PowerPoint Presentation</vt:lpstr>
      <vt:lpstr>Unorthodox solutions: set asides</vt:lpstr>
      <vt:lpstr>Risks? In certain environments, yes</vt:lpstr>
      <vt:lpstr>Conclusions (tentative)</vt:lpstr>
      <vt:lpstr>At least import this!</vt:lpstr>
      <vt:lpstr>PowerPoint Presentation</vt:lpstr>
      <vt:lpstr>Brothers in Arms: Spotting a cartel</vt:lpstr>
      <vt:lpstr>The Second Bird</vt:lpstr>
      <vt:lpstr>The Bean?</vt:lpstr>
      <vt:lpstr>Participation &amp; Competition, Brothers in Arms</vt:lpstr>
    </vt:vector>
  </TitlesOfParts>
  <Company>Roland Berger &amp; Partner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Graziella Iorio</dc:creator>
  <cp:lastModifiedBy>Helena</cp:lastModifiedBy>
  <cp:revision>1191</cp:revision>
  <cp:lastPrinted>2001-08-24T14:56:10Z</cp:lastPrinted>
  <dcterms:created xsi:type="dcterms:W3CDTF">2002-02-27T08:20:55Z</dcterms:created>
  <dcterms:modified xsi:type="dcterms:W3CDTF">2014-10-28T22:29:55Z</dcterms:modified>
</cp:coreProperties>
</file>